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2"/>
  </p:notesMasterIdLst>
  <p:sldIdLst>
    <p:sldId id="663" r:id="rId3"/>
    <p:sldId id="259" r:id="rId4"/>
    <p:sldId id="744" r:id="rId5"/>
    <p:sldId id="707" r:id="rId6"/>
    <p:sldId id="471" r:id="rId7"/>
    <p:sldId id="716" r:id="rId8"/>
    <p:sldId id="717" r:id="rId9"/>
    <p:sldId id="718" r:id="rId10"/>
    <p:sldId id="714" r:id="rId11"/>
    <p:sldId id="715" r:id="rId12"/>
    <p:sldId id="719" r:id="rId13"/>
    <p:sldId id="711" r:id="rId14"/>
    <p:sldId id="702" r:id="rId15"/>
    <p:sldId id="703" r:id="rId16"/>
    <p:sldId id="701" r:id="rId17"/>
    <p:sldId id="713" r:id="rId18"/>
    <p:sldId id="704" r:id="rId19"/>
    <p:sldId id="706" r:id="rId20"/>
    <p:sldId id="728" r:id="rId21"/>
    <p:sldId id="721" r:id="rId22"/>
    <p:sldId id="722" r:id="rId23"/>
    <p:sldId id="723" r:id="rId24"/>
    <p:sldId id="724" r:id="rId25"/>
    <p:sldId id="729" r:id="rId26"/>
    <p:sldId id="725" r:id="rId27"/>
    <p:sldId id="730" r:id="rId28"/>
    <p:sldId id="726" r:id="rId29"/>
    <p:sldId id="556" r:id="rId30"/>
    <p:sldId id="732" r:id="rId31"/>
    <p:sldId id="733" r:id="rId32"/>
    <p:sldId id="737" r:id="rId33"/>
    <p:sldId id="731" r:id="rId34"/>
    <p:sldId id="735" r:id="rId35"/>
    <p:sldId id="264" r:id="rId36"/>
    <p:sldId id="649" r:id="rId37"/>
    <p:sldId id="650" r:id="rId38"/>
    <p:sldId id="651" r:id="rId39"/>
    <p:sldId id="652" r:id="rId40"/>
    <p:sldId id="653" r:id="rId41"/>
    <p:sldId id="654" r:id="rId42"/>
    <p:sldId id="740" r:id="rId43"/>
    <p:sldId id="741" r:id="rId44"/>
    <p:sldId id="655" r:id="rId45"/>
    <p:sldId id="743" r:id="rId46"/>
    <p:sldId id="656" r:id="rId47"/>
    <p:sldId id="736" r:id="rId48"/>
    <p:sldId id="738" r:id="rId49"/>
    <p:sldId id="739" r:id="rId50"/>
    <p:sldId id="74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FF9300"/>
    <a:srgbClr val="473C1C"/>
    <a:srgbClr val="E01017"/>
    <a:srgbClr val="273334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9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168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11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5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ode-along-max-number" TargetMode="External"/><Relationship Id="rId2" Type="http://schemas.openxmlformats.org/officeDocument/2006/relationships/hyperlink" Target="https://github.com/pdgetrf/code-along-reverse-arra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dgetrf/OOBPet.gi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862A2-60B9-4D4A-A04A-B06F83E4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EB54D-B8A9-E647-BA5A-430F5BB4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1" y="1838754"/>
            <a:ext cx="3411434" cy="144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07F51-5C60-E14D-9A2B-8691FC85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1" y="4228062"/>
            <a:ext cx="3431861" cy="1445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A7B630C-D67C-5440-BFE9-7E44221B2518}"/>
              </a:ext>
            </a:extLst>
          </p:cNvPr>
          <p:cNvGrpSpPr/>
          <p:nvPr/>
        </p:nvGrpSpPr>
        <p:grpSpPr>
          <a:xfrm>
            <a:off x="5028461" y="2330594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A3DB0A-5A2C-B944-BAA2-FEF4C78F3C1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1598BC-257D-B54D-824B-426B6BBFA021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40525C-4F38-7C4B-BC8A-4CCE96F4351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64796-B4C1-1944-81BB-20582EC45F75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5BE95A-B5BA-384C-8724-FF642EEF5F4F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3AAC51-575C-B84E-B0A5-089D4825481C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F4F40E-7163-6849-A3EC-54E7C014BF33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FF142-C859-9647-A288-7828A3D2F824}"/>
              </a:ext>
            </a:extLst>
          </p:cNvPr>
          <p:cNvGrpSpPr/>
          <p:nvPr/>
        </p:nvGrpSpPr>
        <p:grpSpPr>
          <a:xfrm>
            <a:off x="4085129" y="4065741"/>
            <a:ext cx="5121522" cy="1607663"/>
            <a:chOff x="3914902" y="3218453"/>
            <a:chExt cx="5121522" cy="16076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A0EF4B-34AD-5B44-9801-BBC5931C508B}"/>
                </a:ext>
              </a:extLst>
            </p:cNvPr>
            <p:cNvGrpSpPr/>
            <p:nvPr/>
          </p:nvGrpSpPr>
          <p:grpSpPr>
            <a:xfrm>
              <a:off x="3914902" y="3428999"/>
              <a:ext cx="5121522" cy="1397117"/>
              <a:chOff x="714931" y="3127809"/>
              <a:chExt cx="8454764" cy="230640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DE01370-CE8B-2244-A20D-130EE0857508}"/>
                  </a:ext>
                </a:extLst>
              </p:cNvPr>
              <p:cNvSpPr/>
              <p:nvPr/>
            </p:nvSpPr>
            <p:spPr>
              <a:xfrm>
                <a:off x="78931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6A07F3B-16FF-1345-9185-0015A014589F}"/>
                  </a:ext>
                </a:extLst>
              </p:cNvPr>
              <p:cNvSpPr/>
              <p:nvPr/>
            </p:nvSpPr>
            <p:spPr>
              <a:xfrm>
                <a:off x="1380979" y="4346137"/>
                <a:ext cx="160949" cy="582706"/>
              </a:xfrm>
              <a:prstGeom prst="rect">
                <a:avLst/>
              </a:prstGeom>
              <a:solidFill>
                <a:srgbClr val="15FEFF"/>
              </a:solidFill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00C8C17-867F-BF43-A093-71E3FF09C8A5}"/>
                  </a:ext>
                </a:extLst>
              </p:cNvPr>
              <p:cNvSpPr/>
              <p:nvPr/>
            </p:nvSpPr>
            <p:spPr>
              <a:xfrm>
                <a:off x="1935568" y="4346137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3F5E66-11B3-7544-82C7-8AE77D937E16}"/>
                  </a:ext>
                </a:extLst>
              </p:cNvPr>
              <p:cNvSpPr/>
              <p:nvPr/>
            </p:nvSpPr>
            <p:spPr>
              <a:xfrm>
                <a:off x="3081826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03DF2B-4696-4C43-8532-EC68182BABF9}"/>
                  </a:ext>
                </a:extLst>
              </p:cNvPr>
              <p:cNvSpPr/>
              <p:nvPr/>
            </p:nvSpPr>
            <p:spPr>
              <a:xfrm>
                <a:off x="3673495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392F17-E5D8-5845-9C0B-C77389A37850}"/>
                  </a:ext>
                </a:extLst>
              </p:cNvPr>
              <p:cNvSpPr/>
              <p:nvPr/>
            </p:nvSpPr>
            <p:spPr>
              <a:xfrm>
                <a:off x="4228084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D90375-B701-A547-A7F5-3EF4FFEA91A8}"/>
                  </a:ext>
                </a:extLst>
              </p:cNvPr>
              <p:cNvSpPr/>
              <p:nvPr/>
            </p:nvSpPr>
            <p:spPr>
              <a:xfrm>
                <a:off x="4819753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8CCE9D-9C39-134D-8696-7C4F7E1C3F92}"/>
                  </a:ext>
                </a:extLst>
              </p:cNvPr>
              <p:cNvSpPr/>
              <p:nvPr/>
            </p:nvSpPr>
            <p:spPr>
              <a:xfrm>
                <a:off x="5374342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1BB442-DB8A-4046-9E01-8BE733836AD2}"/>
                  </a:ext>
                </a:extLst>
              </p:cNvPr>
              <p:cNvSpPr/>
              <p:nvPr/>
            </p:nvSpPr>
            <p:spPr>
              <a:xfrm>
                <a:off x="5966011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AEA037-7F91-9E4A-95EC-1361DDC281DE}"/>
                  </a:ext>
                </a:extLst>
              </p:cNvPr>
              <p:cNvSpPr/>
              <p:nvPr/>
            </p:nvSpPr>
            <p:spPr>
              <a:xfrm>
                <a:off x="652060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9702D4-97BD-6145-A680-040B538F29C9}"/>
                  </a:ext>
                </a:extLst>
              </p:cNvPr>
              <p:cNvSpPr/>
              <p:nvPr/>
            </p:nvSpPr>
            <p:spPr>
              <a:xfrm>
                <a:off x="711226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20B81A-3D44-8E45-82E1-C4B39CAF7E9E}"/>
                  </a:ext>
                </a:extLst>
              </p:cNvPr>
              <p:cNvSpPr/>
              <p:nvPr/>
            </p:nvSpPr>
            <p:spPr>
              <a:xfrm>
                <a:off x="7666857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2D9E6F7-3025-F64A-AF2B-72F874502DEE}"/>
                  </a:ext>
                </a:extLst>
              </p:cNvPr>
              <p:cNvSpPr/>
              <p:nvPr/>
            </p:nvSpPr>
            <p:spPr>
              <a:xfrm>
                <a:off x="825975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052548-E7BD-2B4B-8AB7-8DCB5B311E35}"/>
                  </a:ext>
                </a:extLst>
              </p:cNvPr>
              <p:cNvSpPr/>
              <p:nvPr/>
            </p:nvSpPr>
            <p:spPr>
              <a:xfrm>
                <a:off x="788694" y="4346137"/>
                <a:ext cx="591670" cy="582706"/>
              </a:xfrm>
              <a:prstGeom prst="rect">
                <a:avLst/>
              </a:prstGeom>
              <a:solidFill>
                <a:srgbClr val="FFFF00"/>
              </a:solidFill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E8CE32-47C6-3C47-BD11-E5E3A471CE06}"/>
                  </a:ext>
                </a:extLst>
              </p:cNvPr>
              <p:cNvSpPr/>
              <p:nvPr/>
            </p:nvSpPr>
            <p:spPr>
              <a:xfrm>
                <a:off x="1380978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DF01899-26F7-944C-9B98-A0E31C5C2796}"/>
                  </a:ext>
                </a:extLst>
              </p:cNvPr>
              <p:cNvCxnSpPr>
                <a:cxnSpLocks/>
                <a:stCxn id="32" idx="3"/>
                <a:endCxn id="20" idx="1"/>
              </p:cNvCxnSpPr>
              <p:nvPr/>
            </p:nvCxnSpPr>
            <p:spPr>
              <a:xfrm>
                <a:off x="1541927" y="4642409"/>
                <a:ext cx="393641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CDDC9F6-AB82-F84A-B7A4-BDB03356F112}"/>
                  </a:ext>
                </a:extLst>
              </p:cNvPr>
              <p:cNvCxnSpPr>
                <a:cxnSpLocks/>
                <a:stCxn id="35" idx="3"/>
                <a:endCxn id="21" idx="1"/>
              </p:cNvCxnSpPr>
              <p:nvPr/>
            </p:nvCxnSpPr>
            <p:spPr>
              <a:xfrm flipV="1">
                <a:off x="2688186" y="4637490"/>
                <a:ext cx="393640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5BDB33-EC47-3A4C-9D9A-32A7FFBBBB2A}"/>
                  </a:ext>
                </a:extLst>
              </p:cNvPr>
              <p:cNvSpPr/>
              <p:nvPr/>
            </p:nvSpPr>
            <p:spPr>
              <a:xfrm>
                <a:off x="2527237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744F68B-242A-644C-AB19-DFFCF33959AC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3834444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C188CD0-9C9C-364C-810F-439A9F2407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0702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D43030B-0D6A-1543-94E1-E207480B9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923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21E3B76-A555-284D-A768-1838A5572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3217" y="4640227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969464-9D14-BF42-9EE6-3D1BFA067C18}"/>
                  </a:ext>
                </a:extLst>
              </p:cNvPr>
              <p:cNvSpPr txBox="1"/>
              <p:nvPr/>
            </p:nvSpPr>
            <p:spPr>
              <a:xfrm>
                <a:off x="714931" y="3127809"/>
                <a:ext cx="753036" cy="406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head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2AB5C68-2DEA-FA43-BF61-F846D6821716}"/>
                  </a:ext>
                </a:extLst>
              </p:cNvPr>
              <p:cNvCxnSpPr>
                <a:cxnSpLocks/>
                <a:stCxn id="40" idx="2"/>
                <a:endCxn id="31" idx="0"/>
              </p:cNvCxnSpPr>
              <p:nvPr/>
            </p:nvCxnSpPr>
            <p:spPr>
              <a:xfrm flipH="1">
                <a:off x="1084529" y="3534278"/>
                <a:ext cx="6920" cy="81185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6303BC4-EED3-AC4B-B8C8-3092AFB9D4FD}"/>
                  </a:ext>
                </a:extLst>
              </p:cNvPr>
              <p:cNvGrpSpPr/>
              <p:nvPr/>
            </p:nvGrpSpPr>
            <p:grpSpPr>
              <a:xfrm>
                <a:off x="8420708" y="4637490"/>
                <a:ext cx="748987" cy="796722"/>
                <a:chOff x="8420708" y="4637490"/>
                <a:chExt cx="748987" cy="79672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2D9B550-699D-A246-907A-0FC5DCD0E1D2}"/>
                    </a:ext>
                  </a:extLst>
                </p:cNvPr>
                <p:cNvSpPr txBox="1"/>
                <p:nvPr/>
              </p:nvSpPr>
              <p:spPr>
                <a:xfrm>
                  <a:off x="8547289" y="5027743"/>
                  <a:ext cx="622406" cy="4064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null</a:t>
                  </a:r>
                </a:p>
              </p:txBody>
            </p:sp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67D0BBDB-0F88-374F-9ED6-0F150AA6F8CC}"/>
                    </a:ext>
                  </a:extLst>
                </p:cNvPr>
                <p:cNvCxnSpPr>
                  <a:stCxn id="30" idx="3"/>
                  <a:endCxn id="43" idx="0"/>
                </p:cNvCxnSpPr>
                <p:nvPr/>
              </p:nvCxnSpPr>
              <p:spPr>
                <a:xfrm>
                  <a:off x="8420708" y="4637490"/>
                  <a:ext cx="437784" cy="390253"/>
                </a:xfrm>
                <a:prstGeom prst="bentConnector2">
                  <a:avLst/>
                </a:prstGeom>
                <a:ln>
                  <a:solidFill>
                    <a:srgbClr val="C00000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6D988B-C873-444E-9203-E27F1C91FEAB}"/>
                </a:ext>
              </a:extLst>
            </p:cNvPr>
            <p:cNvSpPr txBox="1"/>
            <p:nvPr/>
          </p:nvSpPr>
          <p:spPr>
            <a:xfrm>
              <a:off x="5433842" y="3218453"/>
              <a:ext cx="191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65000"/>
                    </a:schemeClr>
                  </a:solidFill>
                </a:rPr>
                <a:t>(Single)</a:t>
              </a:r>
              <a:r>
                <a:rPr lang="zh-CN" altLang="en-US" dirty="0"/>
                <a:t> </a:t>
              </a:r>
              <a:r>
                <a:rPr lang="en-US" altLang="zh-CN" dirty="0"/>
                <a:t>Linked</a:t>
              </a:r>
              <a:r>
                <a:rPr lang="zh-CN" altLang="en-US" dirty="0"/>
                <a:t> </a:t>
              </a:r>
              <a:r>
                <a:rPr lang="en-US" altLang="zh-CN" dirty="0"/>
                <a:t>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7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862A2-60B9-4D4A-A04A-B06F83E4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EB54D-B8A9-E647-BA5A-430F5BB4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2" y="1809430"/>
            <a:ext cx="3411434" cy="144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07F51-5C60-E14D-9A2B-8691FC85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651" y="1790168"/>
            <a:ext cx="3431861" cy="1445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697380-CFB7-C041-9D6D-47633F6E7A11}"/>
              </a:ext>
            </a:extLst>
          </p:cNvPr>
          <p:cNvSpPr txBox="1"/>
          <p:nvPr/>
        </p:nvSpPr>
        <p:spPr>
          <a:xfrm>
            <a:off x="2569227" y="4759234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F7D4D0-6454-1545-99C3-3F8DDF920194}"/>
              </a:ext>
            </a:extLst>
          </p:cNvPr>
          <p:cNvSpPr txBox="1"/>
          <p:nvPr/>
        </p:nvSpPr>
        <p:spPr>
          <a:xfrm>
            <a:off x="6915223" y="4820341"/>
            <a:ext cx="45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800" dirty="0"/>
              <a:t>list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FE6B78B-24EB-4440-9CC3-7C9C699CA5C7}"/>
              </a:ext>
            </a:extLst>
          </p:cNvPr>
          <p:cNvSpPr/>
          <p:nvPr/>
        </p:nvSpPr>
        <p:spPr>
          <a:xfrm>
            <a:off x="2013347" y="3764781"/>
            <a:ext cx="484103" cy="2846294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2A1CBC9-C505-2849-A4D8-BE9D2DDE1EE0}"/>
              </a:ext>
            </a:extLst>
          </p:cNvPr>
          <p:cNvSpPr/>
          <p:nvPr/>
        </p:nvSpPr>
        <p:spPr>
          <a:xfrm>
            <a:off x="6162449" y="3764781"/>
            <a:ext cx="484103" cy="2846294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4B1AB65-C961-3F41-8956-48C2B9A3BA5D}"/>
              </a:ext>
            </a:extLst>
          </p:cNvPr>
          <p:cNvSpPr/>
          <p:nvPr/>
        </p:nvSpPr>
        <p:spPr>
          <a:xfrm>
            <a:off x="6162449" y="3980312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6B4E6E-7A48-7641-9D02-8EDDF2C738E7}"/>
              </a:ext>
            </a:extLst>
          </p:cNvPr>
          <p:cNvGrpSpPr/>
          <p:nvPr/>
        </p:nvGrpSpPr>
        <p:grpSpPr>
          <a:xfrm>
            <a:off x="2013347" y="4210702"/>
            <a:ext cx="484103" cy="794305"/>
            <a:chOff x="950259" y="2585902"/>
            <a:chExt cx="744070" cy="1220853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CD16E30-5E09-284D-BDCE-96ACED406F5D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E7F91FC6-2222-1C4D-A141-EA84D348F515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BB4E59E1-DC10-EA46-885A-F7EB9B24029C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20B2CFAE-F559-EE4D-BBA5-555907A36063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D5133BF-0929-9E41-A039-D3482CB77EEB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077743F-2AD9-5E48-B924-ABD273FB9AA9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B4F5636-D40C-9047-99D9-68EAA982679B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6AFDA9F0-0B3A-3445-9C41-E7384DE0A245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C1ADB56-895A-2943-A455-9342DA6A0B72}"/>
              </a:ext>
            </a:extLst>
          </p:cNvPr>
          <p:cNvSpPr/>
          <p:nvPr/>
        </p:nvSpPr>
        <p:spPr>
          <a:xfrm>
            <a:off x="6162449" y="438519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AC73B14-3EB5-0044-A585-8C21A753B979}"/>
              </a:ext>
            </a:extLst>
          </p:cNvPr>
          <p:cNvSpPr/>
          <p:nvPr/>
        </p:nvSpPr>
        <p:spPr>
          <a:xfrm>
            <a:off x="6162449" y="492944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93F7B06-C035-EB47-B29C-2C6E3290806C}"/>
              </a:ext>
            </a:extLst>
          </p:cNvPr>
          <p:cNvSpPr/>
          <p:nvPr/>
        </p:nvSpPr>
        <p:spPr>
          <a:xfrm>
            <a:off x="6162449" y="515983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CBDF180-EB51-7C4F-A368-F67BD41DB8F2}"/>
              </a:ext>
            </a:extLst>
          </p:cNvPr>
          <p:cNvSpPr/>
          <p:nvPr/>
        </p:nvSpPr>
        <p:spPr>
          <a:xfrm>
            <a:off x="6162449" y="613387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39A83B4-6DC0-754B-9623-93DF966DA951}"/>
              </a:ext>
            </a:extLst>
          </p:cNvPr>
          <p:cNvSpPr/>
          <p:nvPr/>
        </p:nvSpPr>
        <p:spPr>
          <a:xfrm>
            <a:off x="6162449" y="5654819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CA724C0-6F7A-3E42-9F3A-6C17B78215A3}"/>
              </a:ext>
            </a:extLst>
          </p:cNvPr>
          <p:cNvGrpSpPr/>
          <p:nvPr/>
        </p:nvGrpSpPr>
        <p:grpSpPr>
          <a:xfrm>
            <a:off x="-32731" y="3764781"/>
            <a:ext cx="584837" cy="2832887"/>
            <a:chOff x="923729" y="1921124"/>
            <a:chExt cx="898899" cy="4354170"/>
          </a:xfrm>
        </p:grpSpPr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65E8C0D2-715C-D640-ABE0-A7AA6E98246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11D879-075D-6244-AC92-2FC5EB105768}"/>
                </a:ext>
              </a:extLst>
            </p:cNvPr>
            <p:cNvSpPr txBox="1"/>
            <p:nvPr/>
          </p:nvSpPr>
          <p:spPr>
            <a:xfrm rot="16200000">
              <a:off x="280817" y="3804033"/>
              <a:ext cx="1711574" cy="425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1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3429000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321793" y="1502278"/>
            <a:ext cx="25239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97832" y="5212869"/>
            <a:ext cx="24055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B050"/>
                </a:solidFill>
              </a:rPr>
              <a:t>Fast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insertion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get(int index)</a:t>
            </a:r>
          </a:p>
          <a:p>
            <a:pPr lvl="1"/>
            <a:r>
              <a:rPr lang="en-US" dirty="0"/>
              <a:t>Linear time: add(int index, E value)</a:t>
            </a:r>
          </a:p>
          <a:p>
            <a:pPr lvl="1"/>
            <a:r>
              <a:rPr lang="en-US" dirty="0"/>
              <a:t>Dynamic size aka auto-resizing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Array</a:t>
            </a:r>
            <a:r>
              <a:rPr lang="en-US" dirty="0"/>
              <a:t>List&lt;E&gt;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C9A63-361E-EF47-8768-55A2BE12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685" y="3916809"/>
            <a:ext cx="3411055" cy="2659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370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(double) linked list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add(int index, E value)</a:t>
            </a:r>
          </a:p>
          <a:p>
            <a:pPr lvl="1"/>
            <a:r>
              <a:rPr lang="en-US" dirty="0"/>
              <a:t>Linear time: get(int index)</a:t>
            </a:r>
          </a:p>
          <a:p>
            <a:pPr lvl="1"/>
            <a:r>
              <a:rPr lang="en-US" dirty="0"/>
              <a:t>Dynamic size, aka auto-resizing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Linked</a:t>
            </a:r>
            <a:r>
              <a:rPr lang="en-US" dirty="0"/>
              <a:t>List&lt;E&gt;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9463-BCBA-1543-AB6A-1E457291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84" y="3857897"/>
            <a:ext cx="6241407" cy="26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9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pPr lvl="1"/>
            <a:r>
              <a:rPr lang="en-US" dirty="0"/>
              <a:t>Constant time: get(int index)</a:t>
            </a:r>
            <a:endParaRPr lang="en-US" b="0" dirty="0"/>
          </a:p>
          <a:p>
            <a:pPr lvl="1"/>
            <a:r>
              <a:rPr lang="en-US" dirty="0"/>
              <a:t>Linear time: add(int index, E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ArrayList&lt;E&gt;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3E90F-3E64-4946-8579-AB8C86AAC91A}"/>
              </a:ext>
            </a:extLst>
          </p:cNvPr>
          <p:cNvGrpSpPr/>
          <p:nvPr/>
        </p:nvGrpSpPr>
        <p:grpSpPr>
          <a:xfrm>
            <a:off x="2357719" y="3316067"/>
            <a:ext cx="4141687" cy="582706"/>
            <a:chOff x="2357719" y="3316067"/>
            <a:chExt cx="4141687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E4A18-45DC-B947-818E-80118DC69B0C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99251B-FFEC-904E-B45C-83F6570EE846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61ED25-BFE5-1846-8AFC-4E6B1928B0E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6D1169-7227-8241-98DC-FCF30A7D6A8F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71C00-CBE3-C045-AA9A-4D5DC7CC4C55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7F9072-C7EF-E14D-A0D4-A384269426C1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AEB20-E9EE-054C-AC65-58E0A71E250B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3E1A3E-DD37-1F4B-88C7-62BB06DE8DD0}"/>
              </a:ext>
            </a:extLst>
          </p:cNvPr>
          <p:cNvGrpSpPr/>
          <p:nvPr/>
        </p:nvGrpSpPr>
        <p:grpSpPr>
          <a:xfrm>
            <a:off x="659305" y="4153561"/>
            <a:ext cx="5840101" cy="582706"/>
            <a:chOff x="659305" y="4153561"/>
            <a:chExt cx="5840101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D74DEE-6A11-D84E-93EE-51818F17394B}"/>
                </a:ext>
              </a:extLst>
            </p:cNvPr>
            <p:cNvSpPr/>
            <p:nvPr/>
          </p:nvSpPr>
          <p:spPr>
            <a:xfrm>
              <a:off x="235771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0C3C1F-D6FB-6E4F-8D9D-55D0CED16380}"/>
                </a:ext>
              </a:extLst>
            </p:cNvPr>
            <p:cNvSpPr/>
            <p:nvPr/>
          </p:nvSpPr>
          <p:spPr>
            <a:xfrm>
              <a:off x="294938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7E5788-69EB-3940-8510-B1526B58881E}"/>
                </a:ext>
              </a:extLst>
            </p:cNvPr>
            <p:cNvSpPr/>
            <p:nvPr/>
          </p:nvSpPr>
          <p:spPr>
            <a:xfrm>
              <a:off x="354105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013A36-E20E-2547-8F34-ACCD1604903C}"/>
                </a:ext>
              </a:extLst>
            </p:cNvPr>
            <p:cNvSpPr/>
            <p:nvPr/>
          </p:nvSpPr>
          <p:spPr>
            <a:xfrm>
              <a:off x="413272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2F108-983D-7B47-B8F3-1B848DEC87AD}"/>
                </a:ext>
              </a:extLst>
            </p:cNvPr>
            <p:cNvSpPr/>
            <p:nvPr/>
          </p:nvSpPr>
          <p:spPr>
            <a:xfrm>
              <a:off x="472439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97DD7B-9FD7-3E42-B1BE-A62CAD1B3FEF}"/>
                </a:ext>
              </a:extLst>
            </p:cNvPr>
            <p:cNvSpPr/>
            <p:nvPr/>
          </p:nvSpPr>
          <p:spPr>
            <a:xfrm>
              <a:off x="531606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02C870-EDA5-C042-8258-D517B6EAD623}"/>
                </a:ext>
              </a:extLst>
            </p:cNvPr>
            <p:cNvSpPr/>
            <p:nvPr/>
          </p:nvSpPr>
          <p:spPr>
            <a:xfrm>
              <a:off x="5907736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A5E977-C5E5-BE41-B368-41162CE77752}"/>
                </a:ext>
              </a:extLst>
            </p:cNvPr>
            <p:cNvSpPr txBox="1"/>
            <p:nvPr/>
          </p:nvSpPr>
          <p:spPr>
            <a:xfrm>
              <a:off x="659305" y="426024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1)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5D2A7B-9BED-7F46-91AA-78F80E14F395}"/>
              </a:ext>
            </a:extLst>
          </p:cNvPr>
          <p:cNvGrpSpPr/>
          <p:nvPr/>
        </p:nvGrpSpPr>
        <p:grpSpPr>
          <a:xfrm>
            <a:off x="671756" y="4928541"/>
            <a:ext cx="5827650" cy="582706"/>
            <a:chOff x="671756" y="4928541"/>
            <a:chExt cx="5827650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13E205-842C-2442-904F-8EDA6C848FE2}"/>
                </a:ext>
              </a:extLst>
            </p:cNvPr>
            <p:cNvSpPr/>
            <p:nvPr/>
          </p:nvSpPr>
          <p:spPr>
            <a:xfrm>
              <a:off x="235771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2CE8F4-0736-8A49-980C-3BDDFBAEFE36}"/>
                </a:ext>
              </a:extLst>
            </p:cNvPr>
            <p:cNvSpPr/>
            <p:nvPr/>
          </p:nvSpPr>
          <p:spPr>
            <a:xfrm>
              <a:off x="294938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CD5137-8360-514C-ADA2-50246D678484}"/>
                </a:ext>
              </a:extLst>
            </p:cNvPr>
            <p:cNvSpPr/>
            <p:nvPr/>
          </p:nvSpPr>
          <p:spPr>
            <a:xfrm>
              <a:off x="354105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7A6AD6-2496-454A-A119-D9EB566FFA87}"/>
                </a:ext>
              </a:extLst>
            </p:cNvPr>
            <p:cNvSpPr/>
            <p:nvPr/>
          </p:nvSpPr>
          <p:spPr>
            <a:xfrm>
              <a:off x="413272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00E43C-0C52-D849-A3B7-CF798279FF29}"/>
                </a:ext>
              </a:extLst>
            </p:cNvPr>
            <p:cNvSpPr/>
            <p:nvPr/>
          </p:nvSpPr>
          <p:spPr>
            <a:xfrm>
              <a:off x="472439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591DAA-4BE0-6F4A-B8D7-681DDB19C42F}"/>
                </a:ext>
              </a:extLst>
            </p:cNvPr>
            <p:cNvSpPr/>
            <p:nvPr/>
          </p:nvSpPr>
          <p:spPr>
            <a:xfrm>
              <a:off x="531606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C37E4B-0ABE-364B-85BA-8C635D62F292}"/>
                </a:ext>
              </a:extLst>
            </p:cNvPr>
            <p:cNvSpPr/>
            <p:nvPr/>
          </p:nvSpPr>
          <p:spPr>
            <a:xfrm>
              <a:off x="5907736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901087-8B7D-5E45-A10B-F9074D46DC4A}"/>
                </a:ext>
              </a:extLst>
            </p:cNvPr>
            <p:cNvSpPr txBox="1"/>
            <p:nvPr/>
          </p:nvSpPr>
          <p:spPr>
            <a:xfrm>
              <a:off x="671756" y="503522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2)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EC023A-307A-794A-9078-92C3EABBCFEA}"/>
              </a:ext>
            </a:extLst>
          </p:cNvPr>
          <p:cNvGrpSpPr/>
          <p:nvPr/>
        </p:nvGrpSpPr>
        <p:grpSpPr>
          <a:xfrm>
            <a:off x="671756" y="5834085"/>
            <a:ext cx="5827650" cy="582706"/>
            <a:chOff x="671756" y="5834085"/>
            <a:chExt cx="5827650" cy="5827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2604E2-282C-AA45-9368-A8ABA9422F04}"/>
                </a:ext>
              </a:extLst>
            </p:cNvPr>
            <p:cNvSpPr/>
            <p:nvPr/>
          </p:nvSpPr>
          <p:spPr>
            <a:xfrm>
              <a:off x="235771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86A5E-3D1C-8943-AFBD-CD126119EF3D}"/>
                </a:ext>
              </a:extLst>
            </p:cNvPr>
            <p:cNvSpPr/>
            <p:nvPr/>
          </p:nvSpPr>
          <p:spPr>
            <a:xfrm>
              <a:off x="294938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5F014B-F5BE-AD47-A5E6-D3996B4BEBA9}"/>
                </a:ext>
              </a:extLst>
            </p:cNvPr>
            <p:cNvSpPr/>
            <p:nvPr/>
          </p:nvSpPr>
          <p:spPr>
            <a:xfrm>
              <a:off x="354105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316256-B26C-DD45-B65C-5E6C1349CBC3}"/>
                </a:ext>
              </a:extLst>
            </p:cNvPr>
            <p:cNvSpPr/>
            <p:nvPr/>
          </p:nvSpPr>
          <p:spPr>
            <a:xfrm>
              <a:off x="413272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069212-9F92-7F40-9B49-A5D2057C6237}"/>
                </a:ext>
              </a:extLst>
            </p:cNvPr>
            <p:cNvSpPr/>
            <p:nvPr/>
          </p:nvSpPr>
          <p:spPr>
            <a:xfrm>
              <a:off x="472439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EDAEE1-5F1C-864D-A045-2A9BFF276F2F}"/>
                </a:ext>
              </a:extLst>
            </p:cNvPr>
            <p:cNvSpPr/>
            <p:nvPr/>
          </p:nvSpPr>
          <p:spPr>
            <a:xfrm>
              <a:off x="531606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03A2AA-54E8-C642-8C2B-F3ABA592569B}"/>
                </a:ext>
              </a:extLst>
            </p:cNvPr>
            <p:cNvSpPr/>
            <p:nvPr/>
          </p:nvSpPr>
          <p:spPr>
            <a:xfrm>
              <a:off x="5907736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33217-042C-5746-8474-F832044417D7}"/>
                </a:ext>
              </a:extLst>
            </p:cNvPr>
            <p:cNvSpPr txBox="1"/>
            <p:nvPr/>
          </p:nvSpPr>
          <p:spPr>
            <a:xfrm>
              <a:off x="671756" y="5940772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8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437F2C-B33E-B941-A945-34632D3C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ArrayList vs LinkedList in Performance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D6DFD7C-AD8F-A642-84FD-5AB33AD1E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5" y="2023897"/>
            <a:ext cx="7054505" cy="2164080"/>
          </a:xfrm>
        </p:spPr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ArrayList</a:t>
            </a:r>
            <a:r>
              <a:rPr lang="en-US" dirty="0"/>
              <a:t>&lt;E&gt;</a:t>
            </a:r>
            <a:endParaRPr lang="en-US" sz="1100" dirty="0"/>
          </a:p>
          <a:p>
            <a:pPr lvl="1"/>
            <a:r>
              <a:rPr lang="en-US" dirty="0"/>
              <a:t>Linear time: add(int index, E value)</a:t>
            </a:r>
          </a:p>
          <a:p>
            <a:pPr lvl="1"/>
            <a:r>
              <a:rPr lang="en-US" dirty="0"/>
              <a:t>Constant time: get(int index)</a:t>
            </a:r>
          </a:p>
          <a:p>
            <a:pPr lvl="1"/>
            <a:r>
              <a:rPr lang="en-US" dirty="0"/>
              <a:t>Dynamic size aka auto-resizing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2D97DB-2573-4443-9E22-B9789C50A993}"/>
              </a:ext>
            </a:extLst>
          </p:cNvPr>
          <p:cNvSpPr txBox="1">
            <a:spLocks/>
          </p:cNvSpPr>
          <p:nvPr/>
        </p:nvSpPr>
        <p:spPr>
          <a:xfrm>
            <a:off x="3481431" y="4018722"/>
            <a:ext cx="5511567" cy="18862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LinkedList</a:t>
            </a:r>
            <a:r>
              <a:rPr lang="en-US" dirty="0"/>
              <a:t>&lt;E&gt;</a:t>
            </a:r>
            <a:endParaRPr lang="en-US" sz="1100" dirty="0"/>
          </a:p>
          <a:p>
            <a:pPr lvl="1"/>
            <a:r>
              <a:rPr lang="en-US" dirty="0"/>
              <a:t>Constant time: add(int index, E value)</a:t>
            </a:r>
          </a:p>
          <a:p>
            <a:pPr lvl="1"/>
            <a:r>
              <a:rPr lang="en-US" dirty="0"/>
              <a:t>Linear time: get(int index)</a:t>
            </a:r>
          </a:p>
          <a:p>
            <a:pPr lvl="1"/>
            <a:r>
              <a:rPr lang="en-US" dirty="0"/>
              <a:t>Dynamic size, aka auto-resizing </a:t>
            </a:r>
          </a:p>
        </p:txBody>
      </p:sp>
    </p:spTree>
    <p:extLst>
      <p:ext uri="{BB962C8B-B14F-4D97-AF65-F5344CB8AC3E}">
        <p14:creationId xmlns:p14="http://schemas.microsoft.com/office/powerpoint/2010/main" val="6430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6" y="1640541"/>
            <a:ext cx="7104205" cy="50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77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D47C42-2AF8-1B47-8604-71838B2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Sounds</a:t>
            </a:r>
            <a:r>
              <a:rPr lang="zh-CN" altLang="en-US" dirty="0"/>
              <a:t> </a:t>
            </a:r>
            <a:r>
              <a:rPr lang="en-US" altLang="zh-CN" dirty="0"/>
              <a:t>familiar?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A4A649-7593-9142-A05B-C6E10C094722}"/>
              </a:ext>
            </a:extLst>
          </p:cNvPr>
          <p:cNvGrpSpPr/>
          <p:nvPr/>
        </p:nvGrpSpPr>
        <p:grpSpPr>
          <a:xfrm>
            <a:off x="2695665" y="2395238"/>
            <a:ext cx="3369993" cy="514899"/>
            <a:chOff x="2357719" y="3316067"/>
            <a:chExt cx="3550020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5A3C89-D9F1-4A47-B6CC-641B8C0896F8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6226AE-002A-104B-967D-16376A30BA5E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E8ED1A-C533-D14B-8F51-45116DA86B07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E9E3D8-C745-E349-B717-33DBF4D6F45A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FDC559-427F-914E-A595-3124673C08C4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8F1231-F4CD-F544-9B00-E76CC7BB5A0B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5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3D859-F5F2-D44D-9654-F5679181F3C5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C899F8-29DF-5C4F-8BF5-F5A1202D056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1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AC507-1EB5-EF47-84F8-0DCEE4F31E9A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3E56C5-86DC-6649-8620-A0EF5A660DD8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CC2B7B-4BFD-5E4F-80A0-9491545341F1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B6F0B1-346B-7E42-A2F7-353866953B94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7DA211-04FF-C043-8D7B-C2D25D4FA178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3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B8B1D-D3A7-A74D-8A1C-D0B07D67DE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864F67-C66B-CF4C-8860-9EF8A31469A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4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9CCB4B-01FC-8545-A332-D9B865523D1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54A65-4E3B-0D4B-8372-AD20AD20FF02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5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1328B-7DFC-3343-A644-4B975683CD04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C9DA1D-C213-1545-A93E-0DCD8272AB8E}"/>
                </a:ext>
              </a:extLst>
            </p:cNvPr>
            <p:cNvCxnSpPr>
              <a:cxnSpLocks/>
              <a:stCxn id="31" idx="3"/>
              <a:endCxn id="13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6E771D-2776-2E4B-A27E-8A4C56F95A9F}"/>
                </a:ext>
              </a:extLst>
            </p:cNvPr>
            <p:cNvCxnSpPr>
              <a:cxnSpLocks/>
              <a:stCxn id="26" idx="3"/>
              <a:endCxn id="14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C8BD23-3678-EB46-8C51-8AED54077D2E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F9036A-5A09-1A42-8473-5D46CB7C6EEF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F309FF-E991-6348-B162-D26FE3503EC5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E95368-E82D-C745-8B40-F0716FFA6B4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4AD4CA2-9ED7-6A4F-8187-32B50C5A82B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A0655F-5930-8F41-BB65-1E586E7EB47B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938E7583-4F21-0342-8291-5ECA19992D86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60EF50-AE3A-7B48-9E9C-CDBF73B4C8FD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5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B8B7-8CE0-1145-81FC-72B7DC3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2600418"/>
            <a:ext cx="4745373" cy="200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75C513D2-334C-B545-9C73-8449F3D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7" y="5188979"/>
            <a:ext cx="3144385" cy="148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C33D-6309-AF4A-9D7C-C81C8D8C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89" y="4400333"/>
            <a:ext cx="3108511" cy="208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65676" y="168134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Queue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1651939" y="1681344"/>
            <a:ext cx="515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B050"/>
                </a:solidFill>
              </a:rPr>
              <a:t>allows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working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at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different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speeds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90843" y="1656177"/>
            <a:ext cx="1414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Stack?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D692E-A18A-0A48-A1E7-EDB1A477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43" y="2520622"/>
            <a:ext cx="6439995" cy="255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BD79B-9DA5-8744-92CC-439CB809C026}"/>
              </a:ext>
            </a:extLst>
          </p:cNvPr>
          <p:cNvSpPr txBox="1"/>
          <p:nvPr/>
        </p:nvSpPr>
        <p:spPr>
          <a:xfrm>
            <a:off x="671756" y="5840158"/>
            <a:ext cx="444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watch</a:t>
            </a:r>
            <a:r>
              <a:rPr lang="zh-CN" altLang="en-US" sz="2000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all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these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89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C44AD-10D5-8748-86C7-A27AE35BE3FB}"/>
              </a:ext>
            </a:extLst>
          </p:cNvPr>
          <p:cNvCxnSpPr>
            <a:cxnSpLocks/>
            <a:stCxn id="51" idx="1"/>
          </p:cNvCxnSpPr>
          <p:nvPr/>
        </p:nvCxnSpPr>
        <p:spPr>
          <a:xfrm flipV="1">
            <a:off x="6387140" y="4043903"/>
            <a:ext cx="1159913" cy="486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7AA66E-F172-7048-B50E-A4E3013CE22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45802" y="5781909"/>
            <a:ext cx="51053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0F210F-752C-9149-88E7-B0E45CD083F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45802" y="4039037"/>
            <a:ext cx="4039930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EA55F-AECF-A74C-80E0-D73614D313E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49410" y="2368550"/>
            <a:ext cx="25934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B97E-2633-5D42-9212-A59A3341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4" y="1652631"/>
            <a:ext cx="797076" cy="143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140A04-E285-3243-A756-4CA4FCA162EA}"/>
              </a:ext>
            </a:extLst>
          </p:cNvPr>
          <p:cNvSpPr/>
          <p:nvPr/>
        </p:nvSpPr>
        <p:spPr>
          <a:xfrm>
            <a:off x="156874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35D77-39B5-C944-AFAD-21DFC6F32AE2}"/>
              </a:ext>
            </a:extLst>
          </p:cNvPr>
          <p:cNvSpPr/>
          <p:nvPr/>
        </p:nvSpPr>
        <p:spPr>
          <a:xfrm>
            <a:off x="2752988" y="2188185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14473-C5E3-E64E-8DBC-A15E7542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4" y="3280270"/>
            <a:ext cx="806868" cy="15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ABD191-A078-4B4C-BC1E-E952CEBBF47B}"/>
              </a:ext>
            </a:extLst>
          </p:cNvPr>
          <p:cNvSpPr/>
          <p:nvPr/>
        </p:nvSpPr>
        <p:spPr>
          <a:xfrm>
            <a:off x="3840695" y="385867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B80C4-6384-414B-9AAD-F69EDB10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3" y="4955507"/>
            <a:ext cx="823109" cy="165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2C8BE1-E2E8-5B40-9658-29FCA1FEBEE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385732" y="4039037"/>
            <a:ext cx="324373" cy="15625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84CAA-8A97-3E45-84D6-BC151832FB23}"/>
              </a:ext>
            </a:extLst>
          </p:cNvPr>
          <p:cNvSpPr/>
          <p:nvPr/>
        </p:nvSpPr>
        <p:spPr>
          <a:xfrm>
            <a:off x="5236127" y="5601544"/>
            <a:ext cx="947956" cy="360727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079BE4-8765-3647-96B4-C9B5FCCA0A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942826" y="2385861"/>
            <a:ext cx="371847" cy="1472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596C545-94C5-214A-8CAC-DE7D953CF2BA}"/>
              </a:ext>
            </a:extLst>
          </p:cNvPr>
          <p:cNvSpPr/>
          <p:nvPr/>
        </p:nvSpPr>
        <p:spPr>
          <a:xfrm>
            <a:off x="6387140" y="386840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571B3F-1660-9A4E-9D28-14719198BE0C}"/>
              </a:ext>
            </a:extLst>
          </p:cNvPr>
          <p:cNvSpPr/>
          <p:nvPr/>
        </p:nvSpPr>
        <p:spPr>
          <a:xfrm>
            <a:off x="741159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3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3B7E98-05E5-E04A-A547-90295209B8AB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451134" y="4229130"/>
            <a:ext cx="409984" cy="15527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288F65-B254-3646-99FD-D91FFBABFDB0}"/>
              </a:ext>
            </a:extLst>
          </p:cNvPr>
          <p:cNvCxnSpPr>
            <a:cxnSpLocks/>
          </p:cNvCxnSpPr>
          <p:nvPr/>
        </p:nvCxnSpPr>
        <p:spPr>
          <a:xfrm flipV="1">
            <a:off x="7547053" y="2535208"/>
            <a:ext cx="338518" cy="149012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1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9" grpId="0" animBg="1"/>
      <p:bldP spid="51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C44AD-10D5-8748-86C7-A27AE35BE3FB}"/>
              </a:ext>
            </a:extLst>
          </p:cNvPr>
          <p:cNvCxnSpPr>
            <a:cxnSpLocks/>
            <a:stCxn id="51" idx="1"/>
          </p:cNvCxnSpPr>
          <p:nvPr/>
        </p:nvCxnSpPr>
        <p:spPr>
          <a:xfrm flipV="1">
            <a:off x="6387140" y="4043903"/>
            <a:ext cx="1159913" cy="486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7AA66E-F172-7048-B50E-A4E3013CE22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45802" y="5781909"/>
            <a:ext cx="51053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0F210F-752C-9149-88E7-B0E45CD083F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45802" y="4039037"/>
            <a:ext cx="4039930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EA55F-AECF-A74C-80E0-D73614D313E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49410" y="2368550"/>
            <a:ext cx="25934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B97E-2633-5D42-9212-A59A3341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4" y="1652631"/>
            <a:ext cx="797076" cy="143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140A04-E285-3243-A756-4CA4FCA162EA}"/>
              </a:ext>
            </a:extLst>
          </p:cNvPr>
          <p:cNvSpPr/>
          <p:nvPr/>
        </p:nvSpPr>
        <p:spPr>
          <a:xfrm>
            <a:off x="156874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35D77-39B5-C944-AFAD-21DFC6F32AE2}"/>
              </a:ext>
            </a:extLst>
          </p:cNvPr>
          <p:cNvSpPr/>
          <p:nvPr/>
        </p:nvSpPr>
        <p:spPr>
          <a:xfrm>
            <a:off x="2752988" y="2188185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14473-C5E3-E64E-8DBC-A15E7542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4" y="3280270"/>
            <a:ext cx="806868" cy="15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ABD191-A078-4B4C-BC1E-E952CEBBF47B}"/>
              </a:ext>
            </a:extLst>
          </p:cNvPr>
          <p:cNvSpPr/>
          <p:nvPr/>
        </p:nvSpPr>
        <p:spPr>
          <a:xfrm>
            <a:off x="3840695" y="385867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B80C4-6384-414B-9AAD-F69EDB10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3" y="4955507"/>
            <a:ext cx="823109" cy="165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2C8BE1-E2E8-5B40-9658-29FCA1FEBEE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385732" y="4039037"/>
            <a:ext cx="324373" cy="15625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84CAA-8A97-3E45-84D6-BC151832FB23}"/>
              </a:ext>
            </a:extLst>
          </p:cNvPr>
          <p:cNvSpPr/>
          <p:nvPr/>
        </p:nvSpPr>
        <p:spPr>
          <a:xfrm>
            <a:off x="5236127" y="5601544"/>
            <a:ext cx="947956" cy="360727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079BE4-8765-3647-96B4-C9B5FCCA0A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942826" y="2385861"/>
            <a:ext cx="371847" cy="1472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596C545-94C5-214A-8CAC-DE7D953CF2BA}"/>
              </a:ext>
            </a:extLst>
          </p:cNvPr>
          <p:cNvSpPr/>
          <p:nvPr/>
        </p:nvSpPr>
        <p:spPr>
          <a:xfrm>
            <a:off x="6387140" y="386840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571B3F-1660-9A4E-9D28-14719198BE0C}"/>
              </a:ext>
            </a:extLst>
          </p:cNvPr>
          <p:cNvSpPr/>
          <p:nvPr/>
        </p:nvSpPr>
        <p:spPr>
          <a:xfrm>
            <a:off x="741159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3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3B7E98-05E5-E04A-A547-90295209B8AB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451134" y="4229130"/>
            <a:ext cx="409984" cy="15527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288F65-B254-3646-99FD-D91FFBABFDB0}"/>
              </a:ext>
            </a:extLst>
          </p:cNvPr>
          <p:cNvCxnSpPr>
            <a:cxnSpLocks/>
          </p:cNvCxnSpPr>
          <p:nvPr/>
        </p:nvCxnSpPr>
        <p:spPr>
          <a:xfrm flipV="1">
            <a:off x="7547053" y="2535208"/>
            <a:ext cx="338518" cy="149012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7AF5C-7833-0845-84E5-3EECAC2A64FA}"/>
              </a:ext>
            </a:extLst>
          </p:cNvPr>
          <p:cNvSpPr/>
          <p:nvPr/>
        </p:nvSpPr>
        <p:spPr>
          <a:xfrm>
            <a:off x="5068009" y="253828"/>
            <a:ext cx="1392667" cy="1644270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5F361-7CB5-AB4F-A403-B1A0E1B1844C}"/>
              </a:ext>
            </a:extLst>
          </p:cNvPr>
          <p:cNvSpPr txBox="1"/>
          <p:nvPr/>
        </p:nvSpPr>
        <p:spPr>
          <a:xfrm>
            <a:off x="4233413" y="217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42A2C6-8018-4045-A189-B5F4851136A6}"/>
              </a:ext>
            </a:extLst>
          </p:cNvPr>
          <p:cNvSpPr/>
          <p:nvPr/>
        </p:nvSpPr>
        <p:spPr>
          <a:xfrm>
            <a:off x="5291096" y="1324939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62F80-E8AF-0947-9F97-95EE522AB2AD}"/>
              </a:ext>
            </a:extLst>
          </p:cNvPr>
          <p:cNvSpPr/>
          <p:nvPr/>
        </p:nvSpPr>
        <p:spPr>
          <a:xfrm>
            <a:off x="5290365" y="857869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9" grpId="0" animBg="1"/>
      <p:bldP spid="51" grpId="0" animBg="1"/>
      <p:bldP spid="52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671756" y="3568867"/>
            <a:ext cx="1144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4B2E83"/>
                </a:solidFill>
              </a:rPr>
              <a:t>Stack?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2524393" y="3568867"/>
            <a:ext cx="50785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4B2E83"/>
                </a:solidFill>
              </a:rPr>
              <a:t>allows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going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back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where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we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were</a:t>
            </a:r>
            <a:endParaRPr lang="en-US" sz="2800" i="1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16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>
              <a:off x="1014930" y="4329517"/>
              <a:ext cx="733083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20533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3104816" y="4824396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6, 5, 9, 2, 3, 8</a:t>
            </a:r>
          </a:p>
        </p:txBody>
      </p:sp>
    </p:spTree>
    <p:extLst>
      <p:ext uri="{BB962C8B-B14F-4D97-AF65-F5344CB8AC3E}">
        <p14:creationId xmlns:p14="http://schemas.microsoft.com/office/powerpoint/2010/main" val="4642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E01388-B00C-8841-AEFE-2565FADD99B0}"/>
              </a:ext>
            </a:extLst>
          </p:cNvPr>
          <p:cNvGrpSpPr/>
          <p:nvPr/>
        </p:nvGrpSpPr>
        <p:grpSpPr>
          <a:xfrm>
            <a:off x="436672" y="1681509"/>
            <a:ext cx="8270656" cy="1067983"/>
            <a:chOff x="261894" y="4038165"/>
            <a:chExt cx="8712480" cy="1208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E12D73-506D-5B40-89F2-9C09EC21DCDB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5C3639-D303-8C4D-9D82-79CDB62EEB9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E35C11-3BFC-FC43-AF42-C69D0E365BD4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F0F212-3E49-8A42-B097-9C98F21ED652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6DB8-7398-F84E-9E43-BA94B514419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54BE34-C917-7040-8B7F-80A08E52E9F0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5D5176-71FB-6C48-B852-4B0CEDD59237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38CA2D-20EF-0C48-80C9-E81C43AF65AA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E7C48B-CFF3-B049-B976-09E01BADE809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43E1DB-5899-D049-BF1F-2DDC00B8FBF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1D02B2-4FED-3C40-A457-570D2F960A86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413ED5-DDFB-B94E-AC95-A7E9A2553059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014930" y="4329517"/>
              <a:ext cx="733083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A34FBBA-F1E0-CA49-9A83-90491D6027F9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0FD4DB-82F5-1A40-A3E3-E991E462D794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6AB65E6-5661-4A44-BD61-04D00DF75749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F71A6F-26DC-0E40-AD7F-B9A0B7E9AA3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D89015-7A48-5C45-8C30-4FBCF0F8BADE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8A2450-6AD1-E140-A096-8796702988FB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4F65E3-7BD6-CB46-9DC9-4D21B78FBC80}"/>
                </a:ext>
              </a:extLst>
            </p:cNvPr>
            <p:cNvSpPr txBox="1"/>
            <p:nvPr/>
          </p:nvSpPr>
          <p:spPr>
            <a:xfrm>
              <a:off x="261894" y="4120533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BB89F79F-DB3C-744E-B6EA-E0A3125D995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6A2ED5-B5A4-C94B-904E-B2C83F1C629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4EF7E7E-1E60-6341-B16E-B20662AB22AA}"/>
              </a:ext>
            </a:extLst>
          </p:cNvPr>
          <p:cNvSpPr/>
          <p:nvPr/>
        </p:nvSpPr>
        <p:spPr>
          <a:xfrm>
            <a:off x="1151520" y="2749492"/>
            <a:ext cx="1392667" cy="32759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7D7EC7-88F5-CC4D-BD93-D424319E44C5}"/>
              </a:ext>
            </a:extLst>
          </p:cNvPr>
          <p:cNvSpPr/>
          <p:nvPr/>
        </p:nvSpPr>
        <p:spPr>
          <a:xfrm>
            <a:off x="1373449" y="5552991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8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B3252C-72FB-9B46-9F3A-94AB1A5D312B}"/>
              </a:ext>
            </a:extLst>
          </p:cNvPr>
          <p:cNvSpPr/>
          <p:nvPr/>
        </p:nvSpPr>
        <p:spPr>
          <a:xfrm>
            <a:off x="1373449" y="5080501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FAF8-72B3-7D47-B5B4-D034AC7E5233}"/>
              </a:ext>
            </a:extLst>
          </p:cNvPr>
          <p:cNvSpPr/>
          <p:nvPr/>
        </p:nvSpPr>
        <p:spPr>
          <a:xfrm>
            <a:off x="1373449" y="4588319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D179DB-2297-0847-A3D5-5DC3FF7A9EA1}"/>
              </a:ext>
            </a:extLst>
          </p:cNvPr>
          <p:cNvSpPr/>
          <p:nvPr/>
        </p:nvSpPr>
        <p:spPr>
          <a:xfrm>
            <a:off x="1373449" y="4096137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9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EA1D42-CFB5-D140-9C6F-03083D0C0700}"/>
              </a:ext>
            </a:extLst>
          </p:cNvPr>
          <p:cNvSpPr/>
          <p:nvPr/>
        </p:nvSpPr>
        <p:spPr>
          <a:xfrm>
            <a:off x="1373449" y="3623647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5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D83DF-577E-D340-8C87-EEA5C918779B}"/>
              </a:ext>
            </a:extLst>
          </p:cNvPr>
          <p:cNvSpPr/>
          <p:nvPr/>
        </p:nvSpPr>
        <p:spPr>
          <a:xfrm>
            <a:off x="1373449" y="3131465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6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8A7162-9008-724C-986E-83026CDDC024}"/>
              </a:ext>
            </a:extLst>
          </p:cNvPr>
          <p:cNvSpPr txBox="1"/>
          <p:nvPr/>
        </p:nvSpPr>
        <p:spPr>
          <a:xfrm>
            <a:off x="822300" y="6137244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395CF7-9411-5A48-8A5A-4E9BCD2691F6}"/>
              </a:ext>
            </a:extLst>
          </p:cNvPr>
          <p:cNvSpPr/>
          <p:nvPr/>
        </p:nvSpPr>
        <p:spPr>
          <a:xfrm>
            <a:off x="3839981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4B2E83"/>
                </a:solidFill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880CB-1F80-8444-BA90-FC7EA42B9D89}"/>
              </a:ext>
            </a:extLst>
          </p:cNvPr>
          <p:cNvSpPr txBox="1"/>
          <p:nvPr/>
        </p:nvSpPr>
        <p:spPr>
          <a:xfrm>
            <a:off x="3216388" y="373310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Output: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ECF14A-0AA9-F548-9063-518DB7B732CF}"/>
              </a:ext>
            </a:extLst>
          </p:cNvPr>
          <p:cNvSpPr/>
          <p:nvPr/>
        </p:nvSpPr>
        <p:spPr>
          <a:xfrm>
            <a:off x="4329748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5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998E57-1989-4F44-8FB8-FCB395240A69}"/>
              </a:ext>
            </a:extLst>
          </p:cNvPr>
          <p:cNvSpPr/>
          <p:nvPr/>
        </p:nvSpPr>
        <p:spPr>
          <a:xfrm>
            <a:off x="4819515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9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C4862-58AA-8846-8742-B32DE7509D84}"/>
              </a:ext>
            </a:extLst>
          </p:cNvPr>
          <p:cNvSpPr/>
          <p:nvPr/>
        </p:nvSpPr>
        <p:spPr>
          <a:xfrm>
            <a:off x="5309282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2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422945-D376-054B-A506-BB4373168448}"/>
              </a:ext>
            </a:extLst>
          </p:cNvPr>
          <p:cNvSpPr/>
          <p:nvPr/>
        </p:nvSpPr>
        <p:spPr>
          <a:xfrm>
            <a:off x="5799049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3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91FFB8-037A-2548-B4A4-CBE617A96FAC}"/>
              </a:ext>
            </a:extLst>
          </p:cNvPr>
          <p:cNvSpPr/>
          <p:nvPr/>
        </p:nvSpPr>
        <p:spPr>
          <a:xfrm>
            <a:off x="6288816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8</a:t>
            </a:r>
            <a:endParaRPr lang="en-US" sz="28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9 Wards 10 Best Interiors Nominee | Subaru Forester | WardsAuto">
            <a:extLst>
              <a:ext uri="{FF2B5EF4-FFF2-40B4-BE49-F238E27FC236}">
                <a16:creationId xmlns:a16="http://schemas.microsoft.com/office/drawing/2014/main" id="{1D74065F-9E15-774C-A5EB-7CA425A0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5" y="2943721"/>
            <a:ext cx="2795508" cy="145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3107C-4772-0E4D-9EFA-C531EDE0CA38}"/>
              </a:ext>
            </a:extLst>
          </p:cNvPr>
          <p:cNvSpPr txBox="1"/>
          <p:nvPr/>
        </p:nvSpPr>
        <p:spPr>
          <a:xfrm>
            <a:off x="472385" y="695041"/>
            <a:ext cx="534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“</a:t>
            </a:r>
            <a:r>
              <a:rPr lang="en-US" sz="3200" b="1" dirty="0"/>
              <a:t>Interface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Implementation”</a:t>
            </a:r>
            <a:endParaRPr lang="en-US" sz="3200" b="1" dirty="0"/>
          </a:p>
        </p:txBody>
      </p:sp>
      <p:pic>
        <p:nvPicPr>
          <p:cNvPr id="3076" name="Picture 4" descr="Subaru Impreza 555 - First Chapter of a Legendary Saga | SnapLap">
            <a:extLst>
              <a:ext uri="{FF2B5EF4-FFF2-40B4-BE49-F238E27FC236}">
                <a16:creationId xmlns:a16="http://schemas.microsoft.com/office/drawing/2014/main" id="{25E2CF4F-4D4C-4745-A79A-D723B7DC2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b="4288"/>
          <a:stretch/>
        </p:blipFill>
        <p:spPr bwMode="auto">
          <a:xfrm>
            <a:off x="4536179" y="4099267"/>
            <a:ext cx="4341705" cy="24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baru Impreza WRX - Car Cutaway - Modern Racer - Features">
            <a:extLst>
              <a:ext uri="{FF2B5EF4-FFF2-40B4-BE49-F238E27FC236}">
                <a16:creationId xmlns:a16="http://schemas.microsoft.com/office/drawing/2014/main" id="{76341923-0DAE-6445-BF21-BF5295D2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1" b="18724"/>
          <a:stretch/>
        </p:blipFill>
        <p:spPr bwMode="auto">
          <a:xfrm>
            <a:off x="4194496" y="1674263"/>
            <a:ext cx="4949504" cy="253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07DDBA-2C62-C847-B311-8299647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140" y="1761893"/>
            <a:ext cx="4231477" cy="503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Validate Parentheses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D0D2D-1F80-D54F-A366-DE196AAD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95E43-C539-2241-B130-289B0C3B8FBA}"/>
              </a:ext>
            </a:extLst>
          </p:cNvPr>
          <p:cNvSpPr/>
          <p:nvPr/>
        </p:nvSpPr>
        <p:spPr>
          <a:xfrm>
            <a:off x="1254068" y="2360458"/>
            <a:ext cx="2881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{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}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0305E-BE88-C847-81A7-B1CFDA3B62BD}"/>
              </a:ext>
            </a:extLst>
          </p:cNvPr>
          <p:cNvSpPr/>
          <p:nvPr/>
        </p:nvSpPr>
        <p:spPr>
          <a:xfrm>
            <a:off x="5671044" y="2360457"/>
            <a:ext cx="26508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1A9A6-AC95-9F4E-8724-FEBB05D2BC0C}"/>
              </a:ext>
            </a:extLst>
          </p:cNvPr>
          <p:cNvSpPr/>
          <p:nvPr/>
        </p:nvSpPr>
        <p:spPr>
          <a:xfrm>
            <a:off x="610681" y="3825975"/>
            <a:ext cx="38522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9977-6016-184F-97D0-648EA3DB67F6}"/>
              </a:ext>
            </a:extLst>
          </p:cNvPr>
          <p:cNvSpPr/>
          <p:nvPr/>
        </p:nvSpPr>
        <p:spPr>
          <a:xfrm>
            <a:off x="5671044" y="3865236"/>
            <a:ext cx="2097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]”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1418F-5EC5-EA41-A38C-56506C7D7E28}"/>
              </a:ext>
            </a:extLst>
          </p:cNvPr>
          <p:cNvSpPr/>
          <p:nvPr/>
        </p:nvSpPr>
        <p:spPr>
          <a:xfrm>
            <a:off x="3235124" y="5460476"/>
            <a:ext cx="2827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x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20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7" grpId="1"/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07DDBA-2C62-C847-B311-8299647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140" y="1761893"/>
            <a:ext cx="4231477" cy="503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Validate Parentheses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D0D2D-1F80-D54F-A366-DE196AAD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0305E-BE88-C847-81A7-B1CFDA3B62BD}"/>
              </a:ext>
            </a:extLst>
          </p:cNvPr>
          <p:cNvSpPr/>
          <p:nvPr/>
        </p:nvSpPr>
        <p:spPr>
          <a:xfrm>
            <a:off x="1069598" y="2591300"/>
            <a:ext cx="29571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F34D9-B47C-6F4D-B2AF-4128E7677600}"/>
              </a:ext>
            </a:extLst>
          </p:cNvPr>
          <p:cNvSpPr/>
          <p:nvPr/>
        </p:nvSpPr>
        <p:spPr>
          <a:xfrm>
            <a:off x="6306718" y="769092"/>
            <a:ext cx="539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835B5-08FB-0740-B550-2583467D6726}"/>
              </a:ext>
            </a:extLst>
          </p:cNvPr>
          <p:cNvSpPr/>
          <p:nvPr/>
        </p:nvSpPr>
        <p:spPr>
          <a:xfrm>
            <a:off x="7874446" y="795159"/>
            <a:ext cx="4187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38B85-DAC6-D146-B430-B876420620CE}"/>
              </a:ext>
            </a:extLst>
          </p:cNvPr>
          <p:cNvSpPr/>
          <p:nvPr/>
        </p:nvSpPr>
        <p:spPr>
          <a:xfrm>
            <a:off x="6306718" y="1784754"/>
            <a:ext cx="539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97747-9B8C-944A-87AD-D2F5CE8CF298}"/>
              </a:ext>
            </a:extLst>
          </p:cNvPr>
          <p:cNvSpPr/>
          <p:nvPr/>
        </p:nvSpPr>
        <p:spPr>
          <a:xfrm>
            <a:off x="7874446" y="1784755"/>
            <a:ext cx="4203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]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27F32D-A61F-0540-9793-966BD8847053}"/>
              </a:ext>
            </a:extLst>
          </p:cNvPr>
          <p:cNvSpPr/>
          <p:nvPr/>
        </p:nvSpPr>
        <p:spPr>
          <a:xfrm>
            <a:off x="6306718" y="2834582"/>
            <a:ext cx="539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{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26AB9-F89D-1A47-9F95-25C2E902C67B}"/>
              </a:ext>
            </a:extLst>
          </p:cNvPr>
          <p:cNvSpPr/>
          <p:nvPr/>
        </p:nvSpPr>
        <p:spPr>
          <a:xfrm>
            <a:off x="7870438" y="2834582"/>
            <a:ext cx="4267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}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8544B-C205-EC40-A41E-AA82CF71CA4E}"/>
              </a:ext>
            </a:extLst>
          </p:cNvPr>
          <p:cNvCxnSpPr>
            <a:cxnSpLocks/>
          </p:cNvCxnSpPr>
          <p:nvPr/>
        </p:nvCxnSpPr>
        <p:spPr>
          <a:xfrm>
            <a:off x="6877363" y="1299201"/>
            <a:ext cx="966131" cy="0"/>
          </a:xfrm>
          <a:prstGeom prst="straightConnector1">
            <a:avLst/>
          </a:prstGeom>
          <a:ln w="44450">
            <a:solidFill>
              <a:schemeClr val="accent3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837509-B42F-854F-A144-6993BD0B2288}"/>
              </a:ext>
            </a:extLst>
          </p:cNvPr>
          <p:cNvCxnSpPr>
            <a:cxnSpLocks/>
          </p:cNvCxnSpPr>
          <p:nvPr/>
        </p:nvCxnSpPr>
        <p:spPr>
          <a:xfrm>
            <a:off x="6877363" y="2320807"/>
            <a:ext cx="966131" cy="0"/>
          </a:xfrm>
          <a:prstGeom prst="straightConnector1">
            <a:avLst/>
          </a:prstGeom>
          <a:ln w="44450">
            <a:solidFill>
              <a:schemeClr val="accent3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45175-A060-9A4B-A08F-2783A32B2D51}"/>
              </a:ext>
            </a:extLst>
          </p:cNvPr>
          <p:cNvCxnSpPr>
            <a:cxnSpLocks/>
          </p:cNvCxnSpPr>
          <p:nvPr/>
        </p:nvCxnSpPr>
        <p:spPr>
          <a:xfrm>
            <a:off x="6875359" y="3342413"/>
            <a:ext cx="966131" cy="0"/>
          </a:xfrm>
          <a:prstGeom prst="straightConnector1">
            <a:avLst/>
          </a:prstGeom>
          <a:ln w="44450">
            <a:solidFill>
              <a:schemeClr val="accent3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793164-7E03-D648-B28A-BA8EA7B3FCBE}"/>
              </a:ext>
            </a:extLst>
          </p:cNvPr>
          <p:cNvSpPr/>
          <p:nvPr/>
        </p:nvSpPr>
        <p:spPr>
          <a:xfrm>
            <a:off x="1280464" y="5227242"/>
            <a:ext cx="574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A90705-50AE-F84E-9967-C318782869AA}"/>
              </a:ext>
            </a:extLst>
          </p:cNvPr>
          <p:cNvSpPr/>
          <p:nvPr/>
        </p:nvSpPr>
        <p:spPr>
          <a:xfrm>
            <a:off x="2070244" y="5227242"/>
            <a:ext cx="593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53F3E-708D-DE41-8DFC-CDF88F3DC5E9}"/>
              </a:ext>
            </a:extLst>
          </p:cNvPr>
          <p:cNvSpPr/>
          <p:nvPr/>
        </p:nvSpPr>
        <p:spPr>
          <a:xfrm>
            <a:off x="2199315" y="2591299"/>
            <a:ext cx="4187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endParaRPr lang="en-US" sz="6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98FB1-4BAE-2349-9CCB-72ED203EE952}"/>
              </a:ext>
            </a:extLst>
          </p:cNvPr>
          <p:cNvSpPr/>
          <p:nvPr/>
        </p:nvSpPr>
        <p:spPr>
          <a:xfrm>
            <a:off x="2089645" y="5209979"/>
            <a:ext cx="5950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89DEB-CF88-DA43-9D4E-8BEEAC8BEAB3}"/>
              </a:ext>
            </a:extLst>
          </p:cNvPr>
          <p:cNvSpPr/>
          <p:nvPr/>
        </p:nvSpPr>
        <p:spPr>
          <a:xfrm>
            <a:off x="3005122" y="2591299"/>
            <a:ext cx="4203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endParaRPr lang="en-US" sz="6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B6EBAB-03AF-2F48-8DF9-C371FB837076}"/>
              </a:ext>
            </a:extLst>
          </p:cNvPr>
          <p:cNvSpPr/>
          <p:nvPr/>
        </p:nvSpPr>
        <p:spPr>
          <a:xfrm>
            <a:off x="3413135" y="2591299"/>
            <a:ext cx="4187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endParaRPr lang="en-US" sz="6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6F8EBF-4DD8-FC40-9CCE-8B5B54763EDC}"/>
              </a:ext>
            </a:extLst>
          </p:cNvPr>
          <p:cNvCxnSpPr>
            <a:cxnSpLocks/>
          </p:cNvCxnSpPr>
          <p:nvPr/>
        </p:nvCxnSpPr>
        <p:spPr>
          <a:xfrm flipV="1">
            <a:off x="1623079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127459-5596-F24F-A2BD-A0628FDE98D0}"/>
              </a:ext>
            </a:extLst>
          </p:cNvPr>
          <p:cNvCxnSpPr>
            <a:cxnSpLocks/>
          </p:cNvCxnSpPr>
          <p:nvPr/>
        </p:nvCxnSpPr>
        <p:spPr>
          <a:xfrm flipV="1">
            <a:off x="2001618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2C24BA-3122-A341-823B-789C164848BC}"/>
              </a:ext>
            </a:extLst>
          </p:cNvPr>
          <p:cNvCxnSpPr>
            <a:cxnSpLocks/>
          </p:cNvCxnSpPr>
          <p:nvPr/>
        </p:nvCxnSpPr>
        <p:spPr>
          <a:xfrm flipV="1">
            <a:off x="2380157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44308D-3F09-F547-9004-BBCD4B1D0C1C}"/>
              </a:ext>
            </a:extLst>
          </p:cNvPr>
          <p:cNvCxnSpPr>
            <a:cxnSpLocks/>
          </p:cNvCxnSpPr>
          <p:nvPr/>
        </p:nvCxnSpPr>
        <p:spPr>
          <a:xfrm flipV="1">
            <a:off x="2809030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8519B3-C6B4-F549-ADB6-FF763F861B74}"/>
              </a:ext>
            </a:extLst>
          </p:cNvPr>
          <p:cNvCxnSpPr>
            <a:cxnSpLocks/>
          </p:cNvCxnSpPr>
          <p:nvPr/>
        </p:nvCxnSpPr>
        <p:spPr>
          <a:xfrm flipV="1">
            <a:off x="3187569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95D33-3DD3-EA47-85A0-901970EE57F0}"/>
              </a:ext>
            </a:extLst>
          </p:cNvPr>
          <p:cNvCxnSpPr>
            <a:cxnSpLocks/>
          </p:cNvCxnSpPr>
          <p:nvPr/>
        </p:nvCxnSpPr>
        <p:spPr>
          <a:xfrm flipV="1">
            <a:off x="3566107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C7D36-C548-504A-8D56-20A19FFFB53C}"/>
              </a:ext>
            </a:extLst>
          </p:cNvPr>
          <p:cNvSpPr/>
          <p:nvPr/>
        </p:nvSpPr>
        <p:spPr>
          <a:xfrm>
            <a:off x="1138463" y="5113195"/>
            <a:ext cx="4398263" cy="1243756"/>
          </a:xfrm>
          <a:prstGeom prst="rect">
            <a:avLst/>
          </a:prstGeom>
          <a:noFill/>
          <a:ln w="317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DA4A7-D4DF-9744-BF34-C28A09CAEA96}"/>
              </a:ext>
            </a:extLst>
          </p:cNvPr>
          <p:cNvSpPr txBox="1"/>
          <p:nvPr/>
        </p:nvSpPr>
        <p:spPr>
          <a:xfrm>
            <a:off x="4882393" y="4454554"/>
            <a:ext cx="1062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Stack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517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9" grpId="0"/>
      <p:bldP spid="10" grpId="0"/>
      <p:bldP spid="12" grpId="0"/>
      <p:bldP spid="13" grpId="0"/>
      <p:bldP spid="17" grpId="0"/>
      <p:bldP spid="17" grpId="1"/>
      <p:bldP spid="17" grpId="2"/>
      <p:bldP spid="18" grpId="0"/>
      <p:bldP spid="18" grpId="1"/>
      <p:bldP spid="18" grpId="2"/>
      <p:bldP spid="19" grpId="1"/>
      <p:bldP spid="19" grpId="2"/>
      <p:bldP spid="20" grpId="0"/>
      <p:bldP spid="20" grpId="1"/>
      <p:bldP spid="20" grpId="2"/>
      <p:bldP spid="21" grpId="1"/>
      <p:bldP spid="21" grpId="2"/>
      <p:bldP spid="22" grpId="1"/>
      <p:bldP spid="22" grpId="2"/>
      <p:bldP spid="30" grpId="0" animBg="1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1456992" y="2100046"/>
            <a:ext cx="97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4B2E83"/>
                </a:solidFill>
              </a:rPr>
              <a:t>Stack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09BB7-E9E2-844D-9ACD-08143FC3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ADT?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A449B-1903-DA49-8657-F267F7DA55CC}"/>
              </a:ext>
            </a:extLst>
          </p:cNvPr>
          <p:cNvSpPr txBox="1"/>
          <p:nvPr/>
        </p:nvSpPr>
        <p:spPr>
          <a:xfrm>
            <a:off x="3591887" y="1946158"/>
            <a:ext cx="4331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”I’ll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something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else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first,</a:t>
            </a:r>
          </a:p>
          <a:p>
            <a:r>
              <a:rPr lang="en-US" altLang="zh-CN" sz="2400" dirty="0">
                <a:solidFill>
                  <a:srgbClr val="C00000"/>
                </a:solidFill>
              </a:rPr>
              <a:t>and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then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come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back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continue”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BF1AE-CFB3-0840-A950-B6D2984D883F}"/>
              </a:ext>
            </a:extLst>
          </p:cNvPr>
          <p:cNvSpPr txBox="1"/>
          <p:nvPr/>
        </p:nvSpPr>
        <p:spPr>
          <a:xfrm>
            <a:off x="1275726" y="3825624"/>
            <a:ext cx="176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Netflix</a:t>
            </a:r>
            <a:r>
              <a:rPr lang="zh-CN" altLang="en-US" dirty="0"/>
              <a:t> </a:t>
            </a:r>
            <a:r>
              <a:rPr lang="en-US" altLang="zh-CN" dirty="0"/>
              <a:t>watching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B4ACF-CB0F-504C-A7DC-0753FF9EA0BB}"/>
              </a:ext>
            </a:extLst>
          </p:cNvPr>
          <p:cNvSpPr txBox="1"/>
          <p:nvPr/>
        </p:nvSpPr>
        <p:spPr>
          <a:xfrm>
            <a:off x="1275726" y="4925436"/>
            <a:ext cx="263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reversely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3AC8F-1718-E246-BA25-366C74329EE9}"/>
              </a:ext>
            </a:extLst>
          </p:cNvPr>
          <p:cNvSpPr txBox="1"/>
          <p:nvPr/>
        </p:nvSpPr>
        <p:spPr>
          <a:xfrm>
            <a:off x="1275726" y="5855503"/>
            <a:ext cx="21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parentheses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7FD5-CAED-C04E-A52A-8AB7CFF592A5}"/>
              </a:ext>
            </a:extLst>
          </p:cNvPr>
          <p:cNvSpPr/>
          <p:nvPr/>
        </p:nvSpPr>
        <p:spPr>
          <a:xfrm>
            <a:off x="4283519" y="5855503"/>
            <a:ext cx="154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2000" dirty="0">
              <a:solidFill>
                <a:srgbClr val="4B2E83"/>
              </a:solidFill>
              <a:latin typeface="-apple-syste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87756-4C56-9D47-BEAF-ED861541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19" y="4925436"/>
            <a:ext cx="4571996" cy="63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E1AB95-7486-3545-B96F-A7509DDB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62" y="3481379"/>
            <a:ext cx="2633991" cy="104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7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88527-DA2A-BF48-B27A-C5B01BEDB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7233" y="3177432"/>
            <a:ext cx="4502407" cy="5031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Homework</a:t>
            </a:r>
            <a:r>
              <a:rPr lang="zh-CN" altLang="en-US" sz="3600" dirty="0"/>
              <a:t> </a:t>
            </a:r>
            <a:r>
              <a:rPr lang="en-US" altLang="zh-CN" sz="3600" dirty="0"/>
              <a:t>Review</a:t>
            </a:r>
            <a:endParaRPr lang="en-US" sz="3600" dirty="0"/>
          </a:p>
        </p:txBody>
      </p:sp>
      <p:pic>
        <p:nvPicPr>
          <p:cNvPr id="9218" name="Picture 2" descr="Neo-Impressionism - Important Paintings | TheArtStory">
            <a:extLst>
              <a:ext uri="{FF2B5EF4-FFF2-40B4-BE49-F238E27FC236}">
                <a16:creationId xmlns:a16="http://schemas.microsoft.com/office/drawing/2014/main" id="{61318534-D3B1-3542-8C2C-B4E5FC7E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95" y="302004"/>
            <a:ext cx="2566250" cy="197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423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9456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8623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97790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56957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16124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75291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34458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93625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52792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11959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92833" y="4366680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527926" y="488408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344587" y="429241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527926" y="51799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A4EB0-4AF4-9E4B-9837-D76793C7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25" y="730990"/>
            <a:ext cx="4944331" cy="2534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6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D7D89-F4C0-D44C-B774-5BC58B73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703" y="1720722"/>
            <a:ext cx="5705329" cy="484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90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D3FFE-DEED-084B-888C-A4DCB37F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0" y="3627730"/>
            <a:ext cx="3606507" cy="306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552695" y="4640974"/>
            <a:ext cx="2952925" cy="1992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AC85E-BA2A-6343-AB74-487DB6DED291}"/>
              </a:ext>
            </a:extLst>
          </p:cNvPr>
          <p:cNvSpPr/>
          <p:nvPr/>
        </p:nvSpPr>
        <p:spPr>
          <a:xfrm>
            <a:off x="5461932" y="1215629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2147483647</a:t>
            </a:r>
          </a:p>
        </p:txBody>
      </p:sp>
    </p:spTree>
    <p:extLst>
      <p:ext uri="{BB962C8B-B14F-4D97-AF65-F5344CB8AC3E}">
        <p14:creationId xmlns:p14="http://schemas.microsoft.com/office/powerpoint/2010/main" val="26569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9D756-1240-424B-BB34-7CD141B9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2207"/>
            <a:ext cx="9144000" cy="144725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80630" y="4957561"/>
            <a:ext cx="8996257" cy="50367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CD1A5-8FB3-0E4D-AA00-21301A62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5" y="1720514"/>
            <a:ext cx="5824087" cy="494710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155970" y="3280095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2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236DE5-3649-7B4D-B687-F31FC7CE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25F18-E8E7-3244-9E9B-42B6F53A2C3A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CCF4B-ED8E-1A41-8F20-C0ABEBF300C1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DB142-9AC4-C242-886C-2B15DF919F11}"/>
              </a:ext>
            </a:extLst>
          </p:cNvPr>
          <p:cNvSpPr txBox="1"/>
          <p:nvPr/>
        </p:nvSpPr>
        <p:spPr>
          <a:xfrm>
            <a:off x="3957170" y="1628309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Abstract 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632D2-9E3F-0D41-B914-F6135C975AE0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6EB0871-5BE1-4E4D-AF09-05CE2D258466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034E-3D69-0340-882B-7EDBF6100E53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37442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C0989-50CC-D845-929C-217709408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21" t="18402" r="-642" b="17039"/>
          <a:stretch/>
        </p:blipFill>
        <p:spPr>
          <a:xfrm>
            <a:off x="3796954" y="328443"/>
            <a:ext cx="5058561" cy="934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0" y="439908"/>
            <a:ext cx="8183759" cy="991998"/>
          </a:xfrm>
        </p:spPr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96DC4D-4F9F-534D-B954-2FCE408F3FC0}"/>
              </a:ext>
            </a:extLst>
          </p:cNvPr>
          <p:cNvSpPr txBox="1"/>
          <p:nvPr/>
        </p:nvSpPr>
        <p:spPr>
          <a:xfrm>
            <a:off x="461395" y="1968234"/>
            <a:ext cx="795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found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fixed?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0A946-A949-B641-AC4B-C44F53919E08}"/>
              </a:ext>
            </a:extLst>
          </p:cNvPr>
          <p:cNvSpPr txBox="1"/>
          <p:nvPr/>
        </p:nvSpPr>
        <p:spPr>
          <a:xfrm>
            <a:off x="1300294" y="3026329"/>
            <a:ext cx="435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C4664-5F79-D54C-A0E0-9A0353E30845}"/>
              </a:ext>
            </a:extLst>
          </p:cNvPr>
          <p:cNvSpPr txBox="1"/>
          <p:nvPr/>
        </p:nvSpPr>
        <p:spPr>
          <a:xfrm>
            <a:off x="1300294" y="3833070"/>
            <a:ext cx="7376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802D-1E3B-7E43-8EBC-96EFA556B66F}"/>
              </a:ext>
            </a:extLst>
          </p:cNvPr>
          <p:cNvSpPr txBox="1"/>
          <p:nvPr/>
        </p:nvSpPr>
        <p:spPr>
          <a:xfrm>
            <a:off x="1300294" y="4639811"/>
            <a:ext cx="5261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fails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altLang="zh-CN" sz="2800" dirty="0"/>
              <a:t>	then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function,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pass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eep Calm #019 - And Fix Bugs by HundredMelanie on DeviantArt">
            <a:extLst>
              <a:ext uri="{FF2B5EF4-FFF2-40B4-BE49-F238E27FC236}">
                <a16:creationId xmlns:a16="http://schemas.microsoft.com/office/drawing/2014/main" id="{F6F648AE-F1AE-A142-9591-274134E0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2" y="242735"/>
            <a:ext cx="1728132" cy="12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check mark icon checkmark in circle Vector Image">
            <a:extLst>
              <a:ext uri="{FF2B5EF4-FFF2-40B4-BE49-F238E27FC236}">
                <a16:creationId xmlns:a16="http://schemas.microsoft.com/office/drawing/2014/main" id="{6FA84EB3-5236-7243-AF26-543335471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1" t="11743" r="7196" b="24526"/>
          <a:stretch/>
        </p:blipFill>
        <p:spPr bwMode="auto">
          <a:xfrm>
            <a:off x="461395" y="4785690"/>
            <a:ext cx="838899" cy="7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9678-E6ED-B249-8BD9-0728647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C9534-118B-1E42-BAC8-EF79404E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3" y="1790850"/>
            <a:ext cx="5291298" cy="399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2574B-365C-E94F-98F4-1754305D9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06" y="5908690"/>
            <a:ext cx="8183759" cy="768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AA2663F-80FD-3844-8638-1476C2DEA5EC}"/>
              </a:ext>
            </a:extLst>
          </p:cNvPr>
          <p:cNvSpPr txBox="1">
            <a:spLocks/>
          </p:cNvSpPr>
          <p:nvPr/>
        </p:nvSpPr>
        <p:spPr>
          <a:xfrm>
            <a:off x="858937" y="1669409"/>
            <a:ext cx="1833930" cy="669320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9678-E6ED-B249-8BD9-0728647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C9534-118B-1E42-BAC8-EF79404E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3" y="1790850"/>
            <a:ext cx="5291298" cy="399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03A1C9-1025-2A4F-8978-5244308F6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/>
          <a:stretch/>
        </p:blipFill>
        <p:spPr>
          <a:xfrm>
            <a:off x="3809011" y="5410899"/>
            <a:ext cx="4025900" cy="1075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37ED8-2381-914C-A2CE-654F03CAA81E}"/>
              </a:ext>
            </a:extLst>
          </p:cNvPr>
          <p:cNvSpPr txBox="1"/>
          <p:nvPr/>
        </p:nvSpPr>
        <p:spPr>
          <a:xfrm>
            <a:off x="6444144" y="2712306"/>
            <a:ext cx="17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Old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tests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passed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05E34-AB0C-FC47-BC98-031CFE953F9A}"/>
              </a:ext>
            </a:extLst>
          </p:cNvPr>
          <p:cNvSpPr txBox="1"/>
          <p:nvPr/>
        </p:nvSpPr>
        <p:spPr>
          <a:xfrm>
            <a:off x="6444144" y="3323438"/>
            <a:ext cx="18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New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tests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passed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21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934109" y="6265034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508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9DC05B-CE0C-5F47-96F1-37FBD498C2DE}"/>
              </a:ext>
            </a:extLst>
          </p:cNvPr>
          <p:cNvSpPr txBox="1">
            <a:spLocks/>
          </p:cNvSpPr>
          <p:nvPr/>
        </p:nvSpPr>
        <p:spPr>
          <a:xfrm>
            <a:off x="2477233" y="3177432"/>
            <a:ext cx="4502407" cy="5031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3600" dirty="0"/>
              <a:t>Midterm</a:t>
            </a:r>
            <a:r>
              <a:rPr lang="zh-CN" altLang="en-US" sz="3600" dirty="0"/>
              <a:t> </a:t>
            </a:r>
            <a:r>
              <a:rPr lang="en-US" altLang="zh-CN" sz="3600" dirty="0"/>
              <a:t>Preview</a:t>
            </a:r>
            <a:endParaRPr lang="en-US" sz="3600" dirty="0"/>
          </a:p>
        </p:txBody>
      </p:sp>
      <p:pic>
        <p:nvPicPr>
          <p:cNvPr id="6" name="Picture 2" descr="Neo-Impressionism - Important Paintings | TheArtStory">
            <a:extLst>
              <a:ext uri="{FF2B5EF4-FFF2-40B4-BE49-F238E27FC236}">
                <a16:creationId xmlns:a16="http://schemas.microsoft.com/office/drawing/2014/main" id="{F459679B-91D8-304E-801E-83FA9323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64095" y="302004"/>
            <a:ext cx="2566250" cy="197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8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1ACB6-5764-2D44-8520-DAA25A028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322" y="1812226"/>
            <a:ext cx="7394127" cy="4378849"/>
          </a:xfrm>
        </p:spPr>
        <p:txBody>
          <a:bodyPr/>
          <a:lstStyle/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Java Basics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Loops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Etc.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https://github.com/pdgetrf/code-along-reverse-array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https://github.com/pdgetrf/code-along-max-number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Java OOP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Encapsulation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Constructor, copy constructor, setter, getter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Inheritance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Class, base/derived class, abstract class, interface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Metamorphism 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Late binding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Override vs Overload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https://github.com/pdgetrf/OOBPet.git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14EFA-F39E-DA41-8049-6964CCC2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Preview</a:t>
            </a:r>
          </a:p>
        </p:txBody>
      </p:sp>
    </p:spTree>
    <p:extLst>
      <p:ext uri="{BB962C8B-B14F-4D97-AF65-F5344CB8AC3E}">
        <p14:creationId xmlns:p14="http://schemas.microsoft.com/office/powerpoint/2010/main" val="20046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1ACB6-5764-2D44-8520-DAA25A028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571" y="1577334"/>
            <a:ext cx="7394127" cy="5217749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Abstract Data Type</a:t>
            </a:r>
          </a:p>
          <a:p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Interface vs Implementation</a:t>
            </a:r>
          </a:p>
          <a:p>
            <a:pPr lvl="1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Queue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Stack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</a:t>
            </a: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Implementation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Linked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list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Circular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Resizing</a:t>
            </a:r>
          </a:p>
          <a:p>
            <a:pPr lvl="2"/>
            <a:r>
              <a:rPr lang="en-US" altLang="zh-CN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https://</a:t>
            </a:r>
            <a:r>
              <a:rPr lang="en-US" altLang="zh-CN" sz="1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github.com</a:t>
            </a:r>
            <a:r>
              <a:rPr lang="en-US" altLang="zh-CN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pdgetrf</a:t>
            </a:r>
            <a:r>
              <a:rPr lang="en-US" altLang="zh-CN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array_queue</a:t>
            </a:r>
            <a:endParaRPr lang="en-US" altLang="zh-C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2"/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Linked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list</a:t>
            </a: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Performance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comparison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various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access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pattern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Read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Insert/delete</a:t>
            </a: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Circle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linked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14EFA-F39E-DA41-8049-6964CCC2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Preview</a:t>
            </a:r>
          </a:p>
        </p:txBody>
      </p:sp>
    </p:spTree>
    <p:extLst>
      <p:ext uri="{BB962C8B-B14F-4D97-AF65-F5344CB8AC3E}">
        <p14:creationId xmlns:p14="http://schemas.microsoft.com/office/powerpoint/2010/main" val="33782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F214E1-0686-FF42-A8E0-035A733447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09147"/>
          </a:xfrm>
        </p:spPr>
        <p:txBody>
          <a:bodyPr/>
          <a:lstStyle/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pdgetrf</a:t>
            </a:r>
            <a:r>
              <a:rPr lang="en-US" sz="1800" dirty="0"/>
              <a:t>/code-along-reverse-array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pdgetrf</a:t>
            </a:r>
            <a:r>
              <a:rPr lang="en-US" sz="1800" dirty="0"/>
              <a:t>/code-along-max-number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pdgetrf</a:t>
            </a:r>
            <a:r>
              <a:rPr lang="en-US" sz="1800" dirty="0"/>
              <a:t>/</a:t>
            </a:r>
            <a:r>
              <a:rPr lang="en-US" sz="1800" dirty="0" err="1"/>
              <a:t>OOBPet.git</a:t>
            </a:r>
            <a:endParaRPr lang="en-US" sz="1800" dirty="0"/>
          </a:p>
          <a:p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pdgetrf</a:t>
            </a:r>
            <a:r>
              <a:rPr lang="en-US" sz="1800" dirty="0"/>
              <a:t>/</a:t>
            </a:r>
            <a:r>
              <a:rPr lang="en-US" sz="1800" dirty="0" err="1"/>
              <a:t>array_queue.git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CD29E-3AB9-024D-8A50-2F1E4C11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3A451-8600-7D43-98B5-786BF2D17749}"/>
              </a:ext>
            </a:extLst>
          </p:cNvPr>
          <p:cNvSpPr txBox="1"/>
          <p:nvPr/>
        </p:nvSpPr>
        <p:spPr>
          <a:xfrm>
            <a:off x="1040235" y="3909270"/>
            <a:ext cx="678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Some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these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have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multiple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branches.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Make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sure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review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them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all.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5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5234731" y="3304370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5335399" y="2185969"/>
            <a:ext cx="228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(FIFO)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704B6-DAAE-864E-826D-9D7EF1D1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6" y="2207479"/>
            <a:ext cx="3691553" cy="3350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7BE6A-F29F-9846-B2BA-27CABF9C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81" y="202174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6E9F0B-8B9E-504D-A2B0-09EAD69E65B6}"/>
              </a:ext>
            </a:extLst>
          </p:cNvPr>
          <p:cNvSpPr txBox="1"/>
          <p:nvPr/>
        </p:nvSpPr>
        <p:spPr>
          <a:xfrm>
            <a:off x="1543855" y="513261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6D060-3A90-884F-8B2B-FD20FE429B1C}"/>
              </a:ext>
            </a:extLst>
          </p:cNvPr>
          <p:cNvSpPr txBox="1"/>
          <p:nvPr/>
        </p:nvSpPr>
        <p:spPr>
          <a:xfrm>
            <a:off x="5353183" y="5132613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pic>
        <p:nvPicPr>
          <p:cNvPr id="1028" name="Picture 4" descr="Fancy Question Mark Graphic - Symbols | PicMonkey Graphics">
            <a:extLst>
              <a:ext uri="{FF2B5EF4-FFF2-40B4-BE49-F238E27FC236}">
                <a16:creationId xmlns:a16="http://schemas.microsoft.com/office/drawing/2014/main" id="{60A9B916-A31E-7A46-A58A-02B9EAD00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17" y="1921078"/>
            <a:ext cx="1611015" cy="244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2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7BE6A-F29F-9846-B2BA-27CABF9C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0" y="192665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6E9F0B-8B9E-504D-A2B0-09EAD69E65B6}"/>
              </a:ext>
            </a:extLst>
          </p:cNvPr>
          <p:cNvSpPr txBox="1"/>
          <p:nvPr/>
        </p:nvSpPr>
        <p:spPr>
          <a:xfrm>
            <a:off x="1017816" y="502196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6D060-3A90-884F-8B2B-FD20FE429B1C}"/>
              </a:ext>
            </a:extLst>
          </p:cNvPr>
          <p:cNvSpPr txBox="1"/>
          <p:nvPr/>
        </p:nvSpPr>
        <p:spPr>
          <a:xfrm>
            <a:off x="5353183" y="5132613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5B9C4-E2A0-1447-91EF-C831CF8F68DC}"/>
              </a:ext>
            </a:extLst>
          </p:cNvPr>
          <p:cNvGrpSpPr/>
          <p:nvPr/>
        </p:nvGrpSpPr>
        <p:grpSpPr>
          <a:xfrm>
            <a:off x="4654310" y="2096792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128AC1-9A2A-B64A-868B-1DB362A7E75C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E6D43B-0D83-0D40-BAFF-9A5091D43F7D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812904-ACDE-0B4D-B2F9-F803378EF67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9B976-E8B2-B247-B68C-F55CD51D165D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DB294C-AE81-F648-B4ED-6AABFCC92972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4B0A35-80DC-E242-9C71-DA5144AA41A9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4FBB82-247D-184A-8F5F-06DCBCDF0EA1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F914F4-9B72-D44E-B6C3-9DDA15AFE6BF}"/>
              </a:ext>
            </a:extLst>
          </p:cNvPr>
          <p:cNvSpPr txBox="1"/>
          <p:nvPr/>
        </p:nvSpPr>
        <p:spPr>
          <a:xfrm>
            <a:off x="5845601" y="145455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Array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78C9B8-1FF8-D040-9E2E-974B7248B21A}"/>
              </a:ext>
            </a:extLst>
          </p:cNvPr>
          <p:cNvGrpSpPr/>
          <p:nvPr/>
        </p:nvGrpSpPr>
        <p:grpSpPr>
          <a:xfrm>
            <a:off x="3914902" y="3218453"/>
            <a:ext cx="5121522" cy="1607663"/>
            <a:chOff x="3914902" y="3218453"/>
            <a:chExt cx="5121522" cy="16076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E728F9-AACB-4C40-83BF-D1BB51011CB1}"/>
                </a:ext>
              </a:extLst>
            </p:cNvPr>
            <p:cNvGrpSpPr/>
            <p:nvPr/>
          </p:nvGrpSpPr>
          <p:grpSpPr>
            <a:xfrm>
              <a:off x="3914902" y="3428999"/>
              <a:ext cx="5121522" cy="1397117"/>
              <a:chOff x="714931" y="3127809"/>
              <a:chExt cx="8454764" cy="230640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F91EA5-DFF4-F540-94C0-8E4B902E249F}"/>
                  </a:ext>
                </a:extLst>
              </p:cNvPr>
              <p:cNvSpPr/>
              <p:nvPr/>
            </p:nvSpPr>
            <p:spPr>
              <a:xfrm>
                <a:off x="78931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DF2FF4-E9F4-CA45-A9E6-B2A877A887F0}"/>
                  </a:ext>
                </a:extLst>
              </p:cNvPr>
              <p:cNvSpPr/>
              <p:nvPr/>
            </p:nvSpPr>
            <p:spPr>
              <a:xfrm>
                <a:off x="1380979" y="4346137"/>
                <a:ext cx="160949" cy="582706"/>
              </a:xfrm>
              <a:prstGeom prst="rect">
                <a:avLst/>
              </a:prstGeom>
              <a:solidFill>
                <a:srgbClr val="15FEFF"/>
              </a:solidFill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61E0D3-56A2-E746-BBB8-ED8D25162E3A}"/>
                  </a:ext>
                </a:extLst>
              </p:cNvPr>
              <p:cNvSpPr/>
              <p:nvPr/>
            </p:nvSpPr>
            <p:spPr>
              <a:xfrm>
                <a:off x="1935568" y="4346137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D33CE3-D36E-5849-A362-270AFD950B56}"/>
                  </a:ext>
                </a:extLst>
              </p:cNvPr>
              <p:cNvSpPr/>
              <p:nvPr/>
            </p:nvSpPr>
            <p:spPr>
              <a:xfrm>
                <a:off x="3081826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570A08-393F-964A-B55C-6A09CF9034A9}"/>
                  </a:ext>
                </a:extLst>
              </p:cNvPr>
              <p:cNvSpPr/>
              <p:nvPr/>
            </p:nvSpPr>
            <p:spPr>
              <a:xfrm>
                <a:off x="3673495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7408ED-DFC1-2F46-8342-F74CFC72631C}"/>
                  </a:ext>
                </a:extLst>
              </p:cNvPr>
              <p:cNvSpPr/>
              <p:nvPr/>
            </p:nvSpPr>
            <p:spPr>
              <a:xfrm>
                <a:off x="4228084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65142E-2515-8146-97A2-60650BBDCFF2}"/>
                  </a:ext>
                </a:extLst>
              </p:cNvPr>
              <p:cNvSpPr/>
              <p:nvPr/>
            </p:nvSpPr>
            <p:spPr>
              <a:xfrm>
                <a:off x="4819753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1B2E31-9043-494B-A167-B370890877BA}"/>
                  </a:ext>
                </a:extLst>
              </p:cNvPr>
              <p:cNvSpPr/>
              <p:nvPr/>
            </p:nvSpPr>
            <p:spPr>
              <a:xfrm>
                <a:off x="5374342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18F231-9A86-5242-AD04-1DC21EB71AE3}"/>
                  </a:ext>
                </a:extLst>
              </p:cNvPr>
              <p:cNvSpPr/>
              <p:nvPr/>
            </p:nvSpPr>
            <p:spPr>
              <a:xfrm>
                <a:off x="5966011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6465B1-A079-FE4D-A1AD-763E3BBB6D60}"/>
                  </a:ext>
                </a:extLst>
              </p:cNvPr>
              <p:cNvSpPr/>
              <p:nvPr/>
            </p:nvSpPr>
            <p:spPr>
              <a:xfrm>
                <a:off x="652060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875BA5-A78A-5D44-973F-C378790AB1C4}"/>
                  </a:ext>
                </a:extLst>
              </p:cNvPr>
              <p:cNvSpPr/>
              <p:nvPr/>
            </p:nvSpPr>
            <p:spPr>
              <a:xfrm>
                <a:off x="711226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BA6C4B-226E-1545-8058-B19EEEA2AF1E}"/>
                  </a:ext>
                </a:extLst>
              </p:cNvPr>
              <p:cNvSpPr/>
              <p:nvPr/>
            </p:nvSpPr>
            <p:spPr>
              <a:xfrm>
                <a:off x="7666857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C57530-A9CB-4843-ABE3-9EB1C8EA8112}"/>
                  </a:ext>
                </a:extLst>
              </p:cNvPr>
              <p:cNvSpPr/>
              <p:nvPr/>
            </p:nvSpPr>
            <p:spPr>
              <a:xfrm>
                <a:off x="825975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3A6749-C5A8-524E-B584-B1CB0DD3D8A6}"/>
                  </a:ext>
                </a:extLst>
              </p:cNvPr>
              <p:cNvSpPr/>
              <p:nvPr/>
            </p:nvSpPr>
            <p:spPr>
              <a:xfrm>
                <a:off x="788694" y="4346137"/>
                <a:ext cx="591670" cy="582706"/>
              </a:xfrm>
              <a:prstGeom prst="rect">
                <a:avLst/>
              </a:prstGeom>
              <a:solidFill>
                <a:srgbClr val="FFFF00"/>
              </a:solidFill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49D1A4C-734E-1244-B7FC-37A375A91829}"/>
                  </a:ext>
                </a:extLst>
              </p:cNvPr>
              <p:cNvSpPr/>
              <p:nvPr/>
            </p:nvSpPr>
            <p:spPr>
              <a:xfrm>
                <a:off x="1380978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C5CDC4D-17C0-A843-B68C-8A9F16D18854}"/>
                  </a:ext>
                </a:extLst>
              </p:cNvPr>
              <p:cNvCxnSpPr>
                <a:cxnSpLocks/>
                <a:stCxn id="32" idx="3"/>
                <a:endCxn id="20" idx="1"/>
              </p:cNvCxnSpPr>
              <p:nvPr/>
            </p:nvCxnSpPr>
            <p:spPr>
              <a:xfrm>
                <a:off x="1541927" y="4642409"/>
                <a:ext cx="393641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C77B477-ADC7-6B43-A391-ECF118E61B3F}"/>
                  </a:ext>
                </a:extLst>
              </p:cNvPr>
              <p:cNvCxnSpPr>
                <a:cxnSpLocks/>
                <a:stCxn id="35" idx="3"/>
                <a:endCxn id="21" idx="1"/>
              </p:cNvCxnSpPr>
              <p:nvPr/>
            </p:nvCxnSpPr>
            <p:spPr>
              <a:xfrm flipV="1">
                <a:off x="2688186" y="4637490"/>
                <a:ext cx="393640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BE00A4-6086-CD43-BF8C-C92002AAC59E}"/>
                  </a:ext>
                </a:extLst>
              </p:cNvPr>
              <p:cNvSpPr/>
              <p:nvPr/>
            </p:nvSpPr>
            <p:spPr>
              <a:xfrm>
                <a:off x="2527237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3A71298-6D7D-524D-B7C2-A2BE538E4F9A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3834444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3C06FB8-0860-A84D-8AE4-099B90CE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0702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A5968D-312F-F940-ACB3-9A8E80520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923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7C460A9-6A65-084B-853E-27E9F58BA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3217" y="4640227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FA9216-EF79-1247-BD4D-17ACAA364BB0}"/>
                  </a:ext>
                </a:extLst>
              </p:cNvPr>
              <p:cNvSpPr txBox="1"/>
              <p:nvPr/>
            </p:nvSpPr>
            <p:spPr>
              <a:xfrm>
                <a:off x="714931" y="3127809"/>
                <a:ext cx="753036" cy="406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head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E539DE6-2FAE-8843-962E-C0FD6904A552}"/>
                  </a:ext>
                </a:extLst>
              </p:cNvPr>
              <p:cNvCxnSpPr>
                <a:cxnSpLocks/>
                <a:stCxn id="40" idx="2"/>
                <a:endCxn id="31" idx="0"/>
              </p:cNvCxnSpPr>
              <p:nvPr/>
            </p:nvCxnSpPr>
            <p:spPr>
              <a:xfrm flipH="1">
                <a:off x="1084529" y="3534278"/>
                <a:ext cx="6920" cy="81185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9025DCB-5F4A-4640-A7B4-0F3253018ACB}"/>
                  </a:ext>
                </a:extLst>
              </p:cNvPr>
              <p:cNvGrpSpPr/>
              <p:nvPr/>
            </p:nvGrpSpPr>
            <p:grpSpPr>
              <a:xfrm>
                <a:off x="8420708" y="4637490"/>
                <a:ext cx="748987" cy="796722"/>
                <a:chOff x="8420708" y="4637490"/>
                <a:chExt cx="748987" cy="79672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9A874B3-2C6D-214B-BE31-5E2DFA32C482}"/>
                    </a:ext>
                  </a:extLst>
                </p:cNvPr>
                <p:cNvSpPr txBox="1"/>
                <p:nvPr/>
              </p:nvSpPr>
              <p:spPr>
                <a:xfrm>
                  <a:off x="8547289" y="5027743"/>
                  <a:ext cx="622406" cy="4064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null</a:t>
                  </a:r>
                </a:p>
              </p:txBody>
            </p:sp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9600158B-5173-EF48-816D-4D71E77080CF}"/>
                    </a:ext>
                  </a:extLst>
                </p:cNvPr>
                <p:cNvCxnSpPr>
                  <a:stCxn id="30" idx="3"/>
                  <a:endCxn id="43" idx="0"/>
                </p:cNvCxnSpPr>
                <p:nvPr/>
              </p:nvCxnSpPr>
              <p:spPr>
                <a:xfrm>
                  <a:off x="8420708" y="4637490"/>
                  <a:ext cx="437784" cy="390253"/>
                </a:xfrm>
                <a:prstGeom prst="bentConnector2">
                  <a:avLst/>
                </a:prstGeom>
                <a:ln>
                  <a:solidFill>
                    <a:srgbClr val="C00000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4992FE-E5DB-1D41-BA87-684B1F2FB3A6}"/>
                </a:ext>
              </a:extLst>
            </p:cNvPr>
            <p:cNvSpPr txBox="1"/>
            <p:nvPr/>
          </p:nvSpPr>
          <p:spPr>
            <a:xfrm>
              <a:off x="5433842" y="3218453"/>
              <a:ext cx="191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65000"/>
                    </a:schemeClr>
                  </a:solidFill>
                </a:rPr>
                <a:t>(Single)</a:t>
              </a:r>
              <a:r>
                <a:rPr lang="zh-CN" altLang="en-US" dirty="0"/>
                <a:t> </a:t>
              </a:r>
              <a:r>
                <a:rPr lang="en-US" altLang="zh-CN" dirty="0"/>
                <a:t>Linked</a:t>
              </a:r>
              <a:r>
                <a:rPr lang="zh-CN" altLang="en-US" dirty="0"/>
                <a:t> </a:t>
              </a:r>
              <a:r>
                <a:rPr lang="en-US" altLang="zh-CN" dirty="0"/>
                <a:t>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1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5B9C4-E2A0-1447-91EF-C831CF8F68DC}"/>
              </a:ext>
            </a:extLst>
          </p:cNvPr>
          <p:cNvGrpSpPr/>
          <p:nvPr/>
        </p:nvGrpSpPr>
        <p:grpSpPr>
          <a:xfrm>
            <a:off x="4487456" y="2096792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128AC1-9A2A-B64A-868B-1DB362A7E75C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E6D43B-0D83-0D40-BAFF-9A5091D43F7D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812904-ACDE-0B4D-B2F9-F803378EF67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9B976-E8B2-B247-B68C-F55CD51D165D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DB294C-AE81-F648-B4ED-6AABFCC92972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4B0A35-80DC-E242-9C71-DA5144AA41A9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4FBB82-247D-184A-8F5F-06DCBCDF0EA1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E728F9-AACB-4C40-83BF-D1BB51011CB1}"/>
              </a:ext>
            </a:extLst>
          </p:cNvPr>
          <p:cNvGrpSpPr/>
          <p:nvPr/>
        </p:nvGrpSpPr>
        <p:grpSpPr>
          <a:xfrm>
            <a:off x="3748048" y="3428999"/>
            <a:ext cx="5121522" cy="1397117"/>
            <a:chOff x="714931" y="3127809"/>
            <a:chExt cx="8454764" cy="23064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F91EA5-DFF4-F540-94C0-8E4B902E249F}"/>
                </a:ext>
              </a:extLst>
            </p:cNvPr>
            <p:cNvSpPr/>
            <p:nvPr/>
          </p:nvSpPr>
          <p:spPr>
            <a:xfrm>
              <a:off x="78931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F2FF4-E9F4-CA45-A9E6-B2A877A887F0}"/>
                </a:ext>
              </a:extLst>
            </p:cNvPr>
            <p:cNvSpPr/>
            <p:nvPr/>
          </p:nvSpPr>
          <p:spPr>
            <a:xfrm>
              <a:off x="1380979" y="4346137"/>
              <a:ext cx="160949" cy="582706"/>
            </a:xfrm>
            <a:prstGeom prst="rect">
              <a:avLst/>
            </a:prstGeom>
            <a:solidFill>
              <a:srgbClr val="15FEFF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61E0D3-56A2-E746-BBB8-ED8D25162E3A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33CE3-D36E-5849-A362-270AFD950B56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70A08-393F-964A-B55C-6A09CF9034A9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408ED-DFC1-2F46-8342-F74CFC72631C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5142E-2515-8146-97A2-60650BBDCFF2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1B2E31-9043-494B-A167-B370890877BA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8F231-9A86-5242-AD04-1DC21EB71AE3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6465B1-A079-FE4D-A1AD-763E3BBB6D60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875BA5-A78A-5D44-973F-C378790AB1C4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BA6C4B-226E-1545-8058-B19EEEA2AF1E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C57530-A9CB-4843-ABE3-9EB1C8EA8112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A6749-C5A8-524E-B584-B1CB0DD3D8A6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9D1A4C-734E-1244-B7FC-37A375A91829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C5CDC4D-17C0-A843-B68C-8A9F16D18854}"/>
                </a:ext>
              </a:extLst>
            </p:cNvPr>
            <p:cNvCxnSpPr>
              <a:cxnSpLocks/>
              <a:stCxn id="32" idx="3"/>
              <a:endCxn id="20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C77B477-ADC7-6B43-A391-ECF118E61B3F}"/>
                </a:ext>
              </a:extLst>
            </p:cNvPr>
            <p:cNvCxnSpPr>
              <a:cxnSpLocks/>
              <a:stCxn id="35" idx="3"/>
              <a:endCxn id="21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BE00A4-6086-CD43-BF8C-C92002AAC5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A71298-6D7D-524D-B7C2-A2BE538E4F9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3C06FB8-0860-A84D-8AE4-099B90CED1BE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A5968D-312F-F940-ACB3-9A8E80520061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C460A9-6A65-084B-853E-27E9F58BAFE3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FA9216-EF79-1247-BD4D-17ACAA364BB0}"/>
                </a:ext>
              </a:extLst>
            </p:cNvPr>
            <p:cNvSpPr txBox="1"/>
            <p:nvPr/>
          </p:nvSpPr>
          <p:spPr>
            <a:xfrm>
              <a:off x="714931" y="3127809"/>
              <a:ext cx="753036" cy="4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head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539DE6-2FAE-8843-962E-C0FD6904A552}"/>
                </a:ext>
              </a:extLst>
            </p:cNvPr>
            <p:cNvCxnSpPr>
              <a:cxnSpLocks/>
              <a:stCxn id="40" idx="2"/>
              <a:endCxn id="31" idx="0"/>
            </p:cNvCxnSpPr>
            <p:nvPr/>
          </p:nvCxnSpPr>
          <p:spPr>
            <a:xfrm flipH="1">
              <a:off x="1084529" y="3534278"/>
              <a:ext cx="6920" cy="81185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9025DCB-5F4A-4640-A7B4-0F3253018ACB}"/>
                </a:ext>
              </a:extLst>
            </p:cNvPr>
            <p:cNvGrpSpPr/>
            <p:nvPr/>
          </p:nvGrpSpPr>
          <p:grpSpPr>
            <a:xfrm>
              <a:off x="8420708" y="4637490"/>
              <a:ext cx="748987" cy="796722"/>
              <a:chOff x="8420708" y="4637490"/>
              <a:chExt cx="748987" cy="79672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A874B3-2C6D-214B-BE31-5E2DFA32C482}"/>
                  </a:ext>
                </a:extLst>
              </p:cNvPr>
              <p:cNvSpPr txBox="1"/>
              <p:nvPr/>
            </p:nvSpPr>
            <p:spPr>
              <a:xfrm>
                <a:off x="8547289" y="5027743"/>
                <a:ext cx="622406" cy="406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null</a:t>
                </a:r>
              </a:p>
            </p:txBody>
          </p: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600158B-5173-EF48-816D-4D71E77080CF}"/>
                  </a:ext>
                </a:extLst>
              </p:cNvPr>
              <p:cNvCxnSpPr>
                <a:stCxn id="30" idx="3"/>
                <a:endCxn id="43" idx="0"/>
              </p:cNvCxnSpPr>
              <p:nvPr/>
            </p:nvCxnSpPr>
            <p:spPr>
              <a:xfrm>
                <a:off x="8420708" y="4637490"/>
                <a:ext cx="437784" cy="390253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E59A0F7-83AD-184E-970A-88E8C5FD69E7}"/>
              </a:ext>
            </a:extLst>
          </p:cNvPr>
          <p:cNvSpPr/>
          <p:nvPr/>
        </p:nvSpPr>
        <p:spPr>
          <a:xfrm>
            <a:off x="3537473" y="938312"/>
            <a:ext cx="5421969" cy="44306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EF8072-2069-E146-8845-20F84ECFB542}"/>
              </a:ext>
            </a:extLst>
          </p:cNvPr>
          <p:cNvSpPr txBox="1"/>
          <p:nvPr/>
        </p:nvSpPr>
        <p:spPr>
          <a:xfrm>
            <a:off x="5678747" y="145455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Array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620CD-2FEE-2C48-8520-CBF7F5EFCAA9}"/>
              </a:ext>
            </a:extLst>
          </p:cNvPr>
          <p:cNvSpPr txBox="1"/>
          <p:nvPr/>
        </p:nvSpPr>
        <p:spPr>
          <a:xfrm>
            <a:off x="5266988" y="3218453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65000"/>
                  </a:schemeClr>
                </a:solidFill>
              </a:rPr>
              <a:t>(Single)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00D3A0-AC77-5041-B7A4-74CE387A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0" y="192665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689324-FB6F-2A40-A3DB-21C25424AD49}"/>
              </a:ext>
            </a:extLst>
          </p:cNvPr>
          <p:cNvSpPr txBox="1"/>
          <p:nvPr/>
        </p:nvSpPr>
        <p:spPr>
          <a:xfrm>
            <a:off x="1017816" y="502196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D8C24-299C-BC4F-92DB-DC26B4481801}"/>
              </a:ext>
            </a:extLst>
          </p:cNvPr>
          <p:cNvSpPr txBox="1"/>
          <p:nvPr/>
        </p:nvSpPr>
        <p:spPr>
          <a:xfrm>
            <a:off x="5357460" y="5459995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3A03C-D141-5045-BF93-6046301AA771}"/>
              </a:ext>
            </a:extLst>
          </p:cNvPr>
          <p:cNvSpPr txBox="1"/>
          <p:nvPr/>
        </p:nvSpPr>
        <p:spPr>
          <a:xfrm>
            <a:off x="7466909" y="371511"/>
            <a:ext cx="76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226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F7DAE8-1031-6D48-857A-3474C5F5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92AA7B-9D23-EA4F-82AC-E6213EB5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76" y="1819891"/>
            <a:ext cx="2734690" cy="445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5DDF96-101E-6C42-9998-FA367C24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55" y="2119978"/>
            <a:ext cx="3089676" cy="130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250726-EA79-154A-B261-8B436D3D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55" y="4044299"/>
            <a:ext cx="3108179" cy="130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5052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7318</TotalTime>
  <Words>1043</Words>
  <Application>Microsoft Macintosh PowerPoint</Application>
  <PresentationFormat>On-screen Show (4:3)</PresentationFormat>
  <Paragraphs>414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Encode Sans Normal Black</vt:lpstr>
      <vt:lpstr>Open Sans</vt:lpstr>
      <vt:lpstr>Open Sans Light</vt:lpstr>
      <vt:lpstr>Uni Sans Regular</vt:lpstr>
      <vt:lpstr>Arial</vt:lpstr>
      <vt:lpstr>Calibri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PowerPoint Presentation</vt:lpstr>
      <vt:lpstr>ADT</vt:lpstr>
      <vt:lpstr>ADT: Queue</vt:lpstr>
      <vt:lpstr>ADT: Queue</vt:lpstr>
      <vt:lpstr>ADT: Queue</vt:lpstr>
      <vt:lpstr>ADT: Queue</vt:lpstr>
      <vt:lpstr>ADT: List</vt:lpstr>
      <vt:lpstr>ADT: List</vt:lpstr>
      <vt:lpstr>ADT: List</vt:lpstr>
      <vt:lpstr>Array vs List</vt:lpstr>
      <vt:lpstr>java.util ArrayList&lt;E&gt;</vt:lpstr>
      <vt:lpstr>java.util LinkedList&lt;E&gt;</vt:lpstr>
      <vt:lpstr>java.util ArrayList&lt;E&gt;</vt:lpstr>
      <vt:lpstr>ArrayList vs LinkedList in Performance</vt:lpstr>
      <vt:lpstr>Performance Validation</vt:lpstr>
      <vt:lpstr>Performance Validation</vt:lpstr>
      <vt:lpstr>Sounds familiar?</vt:lpstr>
      <vt:lpstr>PowerPoint Presentation</vt:lpstr>
      <vt:lpstr>PowerPoint Presentation</vt:lpstr>
      <vt:lpstr>PowerPoint Presentation</vt:lpstr>
      <vt:lpstr>Applications</vt:lpstr>
      <vt:lpstr>Applications</vt:lpstr>
      <vt:lpstr>Stack Application</vt:lpstr>
      <vt:lpstr>Stack Application</vt:lpstr>
      <vt:lpstr>Applications</vt:lpstr>
      <vt:lpstr>Exercise</vt:lpstr>
      <vt:lpstr>PowerPoint Presentation</vt:lpstr>
      <vt:lpstr>Exercise</vt:lpstr>
      <vt:lpstr>Exercise</vt:lpstr>
      <vt:lpstr>When to use Stack ADT?</vt:lpstr>
      <vt:lpstr>PowerPoint Presentation</vt:lpstr>
      <vt:lpstr>Homework 1</vt:lpstr>
      <vt:lpstr>Homework 1 Review</vt:lpstr>
      <vt:lpstr>Homework 1 Review</vt:lpstr>
      <vt:lpstr>Homework 1 Review</vt:lpstr>
      <vt:lpstr>Homework 1</vt:lpstr>
      <vt:lpstr>Homework 1 Review</vt:lpstr>
      <vt:lpstr>Homework 1 Review</vt:lpstr>
      <vt:lpstr>PowerPoint Presentation</vt:lpstr>
      <vt:lpstr>Add a new test</vt:lpstr>
      <vt:lpstr>Homework 1 Review</vt:lpstr>
      <vt:lpstr>Add a new test</vt:lpstr>
      <vt:lpstr>Homework 1 Review</vt:lpstr>
      <vt:lpstr>PowerPoint Presentation</vt:lpstr>
      <vt:lpstr>Midterm Preview</vt:lpstr>
      <vt:lpstr>Midterm Preview</vt:lpstr>
      <vt:lpstr>Code to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607</cp:revision>
  <cp:lastPrinted>2016-02-10T20:19:12Z</cp:lastPrinted>
  <dcterms:created xsi:type="dcterms:W3CDTF">2014-10-14T00:51:43Z</dcterms:created>
  <dcterms:modified xsi:type="dcterms:W3CDTF">2020-10-20T03:25:58Z</dcterms:modified>
</cp:coreProperties>
</file>